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41" r:id="rId2"/>
    <p:sldId id="331" r:id="rId3"/>
    <p:sldId id="280" r:id="rId4"/>
    <p:sldId id="306" r:id="rId5"/>
    <p:sldId id="305" r:id="rId6"/>
    <p:sldId id="307" r:id="rId7"/>
    <p:sldId id="334" r:id="rId8"/>
    <p:sldId id="339" r:id="rId9"/>
    <p:sldId id="335" r:id="rId10"/>
    <p:sldId id="329" r:id="rId11"/>
    <p:sldId id="330" r:id="rId12"/>
    <p:sldId id="302" r:id="rId13"/>
    <p:sldId id="336" r:id="rId14"/>
    <p:sldId id="337" r:id="rId15"/>
    <p:sldId id="267" r:id="rId16"/>
    <p:sldId id="272" r:id="rId17"/>
    <p:sldId id="273" r:id="rId18"/>
    <p:sldId id="274" r:id="rId19"/>
    <p:sldId id="279" r:id="rId20"/>
    <p:sldId id="332" r:id="rId21"/>
    <p:sldId id="321" r:id="rId22"/>
    <p:sldId id="322" r:id="rId23"/>
    <p:sldId id="323" r:id="rId24"/>
    <p:sldId id="338" r:id="rId25"/>
    <p:sldId id="324" r:id="rId26"/>
    <p:sldId id="326" r:id="rId27"/>
    <p:sldId id="304" r:id="rId28"/>
    <p:sldId id="282" r:id="rId29"/>
    <p:sldId id="283" r:id="rId30"/>
    <p:sldId id="284" r:id="rId31"/>
    <p:sldId id="288" r:id="rId32"/>
    <p:sldId id="289" r:id="rId33"/>
    <p:sldId id="293" r:id="rId34"/>
    <p:sldId id="294" r:id="rId35"/>
    <p:sldId id="303" r:id="rId36"/>
    <p:sldId id="340" r:id="rId37"/>
    <p:sldId id="296" r:id="rId38"/>
    <p:sldId id="297" r:id="rId39"/>
    <p:sldId id="298" r:id="rId40"/>
    <p:sldId id="299" r:id="rId41"/>
    <p:sldId id="300" r:id="rId42"/>
    <p:sldId id="301" r:id="rId43"/>
    <p:sldId id="276" r:id="rId44"/>
    <p:sldId id="318" r:id="rId45"/>
    <p:sldId id="319" r:id="rId46"/>
    <p:sldId id="320" r:id="rId4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21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7F7161CA-6165-4626-B9C0-BB4EAEEAD7F3}" type="datetimeFigureOut">
              <a:rPr lang="el-GR" smtClean="0"/>
              <a:pPr/>
              <a:t>21/3/2016</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3E22C5C1-68D6-404B-B503-DDB8BBF68EFA}"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F7161CA-6165-4626-B9C0-BB4EAEEAD7F3}" type="datetimeFigureOut">
              <a:rPr lang="el-GR" smtClean="0"/>
              <a:pPr/>
              <a:t>21/3/2016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E22C5C1-68D6-404B-B503-DDB8BBF68EF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F7161CA-6165-4626-B9C0-BB4EAEEAD7F3}" type="datetimeFigureOut">
              <a:rPr lang="el-GR" smtClean="0"/>
              <a:pPr/>
              <a:t>21/3/2016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E22C5C1-68D6-404B-B503-DDB8BBF68EF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F7161CA-6165-4626-B9C0-BB4EAEEAD7F3}" type="datetimeFigureOut">
              <a:rPr lang="el-GR" smtClean="0"/>
              <a:pPr/>
              <a:t>21/3/2016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E22C5C1-68D6-404B-B503-DDB8BBF68EF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F7161CA-6165-4626-B9C0-BB4EAEEAD7F3}" type="datetimeFigureOut">
              <a:rPr lang="el-GR" smtClean="0"/>
              <a:pPr/>
              <a:t>21/3/2016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3E22C5C1-68D6-404B-B503-DDB8BBF68EF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7F7161CA-6165-4626-B9C0-BB4EAEEAD7F3}" type="datetimeFigureOut">
              <a:rPr lang="el-GR" smtClean="0"/>
              <a:pPr/>
              <a:t>21/3/2016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E22C5C1-68D6-404B-B503-DDB8BBF68EF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7F7161CA-6165-4626-B9C0-BB4EAEEAD7F3}" type="datetimeFigureOut">
              <a:rPr lang="el-GR" smtClean="0"/>
              <a:pPr/>
              <a:t>21/3/2016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E22C5C1-68D6-404B-B503-DDB8BBF68EF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7F7161CA-6165-4626-B9C0-BB4EAEEAD7F3}" type="datetimeFigureOut">
              <a:rPr lang="el-GR" smtClean="0"/>
              <a:pPr/>
              <a:t>21/3/2016</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E22C5C1-68D6-404B-B503-DDB8BBF68EF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F7161CA-6165-4626-B9C0-BB4EAEEAD7F3}" type="datetimeFigureOut">
              <a:rPr lang="el-GR" smtClean="0"/>
              <a:pPr/>
              <a:t>21/3/2016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E22C5C1-68D6-404B-B503-DDB8BBF68EF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7F7161CA-6165-4626-B9C0-BB4EAEEAD7F3}" type="datetimeFigureOut">
              <a:rPr lang="el-GR" smtClean="0"/>
              <a:pPr/>
              <a:t>21/3/2016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E22C5C1-68D6-404B-B503-DDB8BBF68EF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F7161CA-6165-4626-B9C0-BB4EAEEAD7F3}" type="datetimeFigureOut">
              <a:rPr lang="el-GR" smtClean="0"/>
              <a:pPr/>
              <a:t>21/3/2016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E22C5C1-68D6-404B-B503-DDB8BBF68EFA}"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F7161CA-6165-4626-B9C0-BB4EAEEAD7F3}" type="datetimeFigureOut">
              <a:rPr lang="el-GR" smtClean="0"/>
              <a:pPr/>
              <a:t>21/3/2016</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E22C5C1-68D6-404B-B503-DDB8BBF68EFA}"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αφήγηση ως άξονας οργάνωσης του εαυτού</a:t>
            </a:r>
            <a:endParaRPr lang="el-GR" dirty="0"/>
          </a:p>
        </p:txBody>
      </p:sp>
      <p:sp>
        <p:nvSpPr>
          <p:cNvPr id="3" name="2 - Θέση κειμένου"/>
          <p:cNvSpPr>
            <a:spLocks noGrp="1"/>
          </p:cNvSpPr>
          <p:nvPr>
            <p:ph type="body" idx="1"/>
          </p:nvPr>
        </p:nvSpPr>
        <p:spPr/>
        <p:txBody>
          <a:bodyPr/>
          <a:lstStyle/>
          <a:p>
            <a:r>
              <a:rPr lang="el-GR" dirty="0" smtClean="0"/>
              <a:t>Γιώργος  Καλομοίρης</a:t>
            </a:r>
          </a:p>
          <a:p>
            <a:r>
              <a:rPr lang="el-GR" dirty="0" smtClean="0"/>
              <a:t>Λογοθεραπευτής </a:t>
            </a:r>
            <a:r>
              <a:rPr lang="en-US" dirty="0" smtClean="0"/>
              <a:t>LCSLT</a:t>
            </a:r>
            <a:endParaRPr lang="el-GR" dirty="0" smtClean="0"/>
          </a:p>
          <a:p>
            <a:r>
              <a:rPr lang="el-GR" dirty="0" smtClean="0"/>
              <a:t>Μάιος 2015</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0.8</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Τα γλωσσικά ελλείμματα εντάσσονται, σε αδρές γραμμές, σε δυο κατηγορίες: αυτά που ‘ακούγονται’ κ αυτά που ‘δεν ακούγονται’. Αυτά που ακούγονται αφορούν </a:t>
            </a:r>
            <a:r>
              <a:rPr lang="el-GR" dirty="0" err="1" smtClean="0"/>
              <a:t>αρθρωτικές</a:t>
            </a:r>
            <a:r>
              <a:rPr lang="el-GR" dirty="0" smtClean="0"/>
              <a:t> ή/και φωνολογικές δυσκολίες ενώ αυτά που δεν ακούγονται αφορούν ελλείμματα στην δομή κ οργάνωση του λόγου. </a:t>
            </a:r>
          </a:p>
          <a:p>
            <a:r>
              <a:rPr lang="el-GR" dirty="0" smtClean="0"/>
              <a:t>Μας ενδιαφέρουν τα ελλείμματα που ‘δεν ακούγονται’. Υφίστανται, ήδη, από την προσχολική ηλικία αλλά περνούν, συνήθως, απαρατήρητα (ακόμη κι αν το παιδί έχει παραπεμφθεί σε ‘ειδικούς’) διότι ‘μιλάει καθαρά’. Τις πιο πολλές φορές εντοπίζονται στην α ή γ </a:t>
            </a:r>
            <a:r>
              <a:rPr lang="el-GR" dirty="0" err="1" smtClean="0"/>
              <a:t>δημ</a:t>
            </a:r>
            <a:r>
              <a:rPr lang="el-GR" dirty="0" smtClean="0"/>
              <a:t> ανάλογα με τα ποιοτικά τους χαρακτηριστικά κ τις συγκεκριμένες απαιτήσεις που η κάθε τάξη θέτει στον μαθητή.</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0.9</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Η διαγνωστική κατηγορία στην οποία αποδίδονται αυτά τα ελλείμματα (</a:t>
            </a:r>
            <a:r>
              <a:rPr lang="el-GR" dirty="0" err="1" smtClean="0"/>
              <a:t>λ.χ</a:t>
            </a:r>
            <a:r>
              <a:rPr lang="el-GR" dirty="0" smtClean="0"/>
              <a:t> δυσλεξία) συναρτάται από το κυρίαρχο ακαδημαϊκό αφήγημα κ το πλαίσιο στο οποίο αναφέρονται τα παιδιά για να ‘πάρουν διάγνωση’.</a:t>
            </a:r>
          </a:p>
          <a:p>
            <a:r>
              <a:rPr lang="el-GR" dirty="0" smtClean="0"/>
              <a:t>Κύρια ένδειξη για την ύπαρξη των ελλειμμάτων αυτών είναι η ελλιπής αφηγηματική ικανότητα του προσχολικής ηλικίας παιδιού. Η αφήγηση παρέχει το πλαίσιο μέσα στο οποίο διαφαίνεται η γλωσσική αλλά και η ψυχική οργάνωση του παιδιού. Η ελλιπής αφηγηματική οργάνωση αποτελεί, δε, τον </a:t>
            </a:r>
            <a:r>
              <a:rPr lang="el-GR" dirty="0" err="1" smtClean="0"/>
              <a:t>΄κύριο΄</a:t>
            </a:r>
            <a:r>
              <a:rPr lang="el-GR" dirty="0" smtClean="0"/>
              <a:t> δείκτη βαθύτερων ελλειμμάτων που συμβάλλουν καθοριστικά στην ανάδυση δυσκολιών στην κατάκτηση του γραπτού λόγου (γραφή, ανάγνωση, κατανόηση, γραπτή έκφραση).</a:t>
            </a:r>
          </a:p>
          <a:p>
            <a:r>
              <a:rPr lang="el-GR" dirty="0" smtClean="0"/>
              <a:t>Τον ψυχικό ‘παράγοντα’ επειδή δεν είναι μετρήσιμος κ δυσκολεύει κ μας τους ίδιους, τείνουμε να τον ξεχνάμε…</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 Ορολογία</a:t>
            </a:r>
            <a:endParaRPr lang="el-GR" dirty="0"/>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Α.1</a:t>
            </a:r>
            <a:endParaRPr lang="el-GR" dirty="0"/>
          </a:p>
        </p:txBody>
      </p:sp>
      <p:sp>
        <p:nvSpPr>
          <p:cNvPr id="3" name="2 - Θέση περιεχομένου"/>
          <p:cNvSpPr>
            <a:spLocks noGrp="1"/>
          </p:cNvSpPr>
          <p:nvPr>
            <p:ph idx="1"/>
          </p:nvPr>
        </p:nvSpPr>
        <p:spPr/>
        <p:txBody>
          <a:bodyPr/>
          <a:lstStyle/>
          <a:p>
            <a:r>
              <a:rPr lang="el-GR" dirty="0" smtClean="0"/>
              <a:t>Τα ελλείμματα αυτής της  ανομοιογενούς ομάδας (προ-σχολικής και σχολικής ηλικίας παιδιών και εφήβων) έχουν αποδοθεί στην διεθνή (αγγλόφωνη) βιβλιογραφία με ποικιλία όρων. Και αυτό προκαλεί τεράστια σύγχυση σε γονείς, φορείς, εκπαιδευτικούς,  επαγγελματίες ψυχικής υγείας, διαμορφωτές πολιτικών …..</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Α.2</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Όπου αναφέρεται βελτίωση της ΕΓΔ εννοούν (οι συντάκτες του άρθρου) ότι ‘θεραπεύτηκαν’ οι </a:t>
            </a:r>
            <a:r>
              <a:rPr lang="el-GR" dirty="0" err="1" smtClean="0"/>
              <a:t>αρθρωτικές</a:t>
            </a:r>
            <a:r>
              <a:rPr lang="el-GR" dirty="0" smtClean="0"/>
              <a:t> δυσκολίες ή εστιασμένα φωνολογικά ελλείμματα</a:t>
            </a:r>
          </a:p>
          <a:p>
            <a:r>
              <a:rPr lang="el-GR" dirty="0" smtClean="0"/>
              <a:t>Όταν λένε ότι ‘θεραπεύτηκε η ΕΓΔ’ και το παιδί διάβαζε και κατανοούσε σύμφωνα με την ηλικία του, εννοούν ότι το θεωρούμενο με ΕΓΔ παιδί, είχε μόνο εστιασμένα φωνολογικά ελλείμματα</a:t>
            </a:r>
          </a:p>
          <a:p>
            <a:r>
              <a:rPr lang="el-GR" dirty="0" smtClean="0"/>
              <a:t>Όταν μιλούν για ‘εμμένουσα’ γλωσσική διαταραχή, εννοούν ότι το παιδί παρουσιάζει σοβαρά φωνολογικά ελλείμματα τα οποία μπορεί να συγκαλύπτουν και μια γλωσσική διαταραχή (=έλλειμμα στην ‘βαθύτερη δομή’). Δηλ ελλείμματα στην επεξήγηση, εύρεση λέξεων, διατύπωση προτάσεων, ανάκληση, ερμηνεία </a:t>
            </a:r>
            <a:r>
              <a:rPr lang="el-GR" dirty="0" err="1" smtClean="0"/>
              <a:t>εξωλεκτικών</a:t>
            </a:r>
            <a:r>
              <a:rPr lang="el-GR" dirty="0" smtClean="0"/>
              <a:t> κ </a:t>
            </a:r>
            <a:r>
              <a:rPr lang="el-GR" dirty="0" err="1" smtClean="0"/>
              <a:t>παραλεκτικών</a:t>
            </a:r>
            <a:r>
              <a:rPr lang="el-GR" dirty="0" smtClean="0"/>
              <a:t> στοιχείων- εικόνες, διαδοχές – </a:t>
            </a:r>
            <a:r>
              <a:rPr lang="el-GR" dirty="0" err="1" smtClean="0"/>
              <a:t>χωροχρονική</a:t>
            </a:r>
            <a:r>
              <a:rPr lang="el-GR" dirty="0" smtClean="0"/>
              <a:t> ακολουθία, συνειρμοί, περιγραφή, αφήγηση …</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Rot="1" noChangeArrowheads="1"/>
          </p:cNvSpPr>
          <p:nvPr>
            <p:ph type="title"/>
          </p:nvPr>
        </p:nvSpPr>
        <p:spPr/>
        <p:txBody>
          <a:bodyPr/>
          <a:lstStyle/>
          <a:p>
            <a:pPr eaLnBrk="1" hangingPunct="1"/>
            <a:r>
              <a:rPr lang="el-GR" dirty="0" smtClean="0"/>
              <a:t>Α.3 Ορολογία (από άρθρα)</a:t>
            </a:r>
          </a:p>
        </p:txBody>
      </p:sp>
      <p:sp>
        <p:nvSpPr>
          <p:cNvPr id="124931" name="Text Box 4"/>
          <p:cNvSpPr>
            <a:spLocks noGrp="1" noChangeArrowheads="1"/>
          </p:cNvSpPr>
          <p:nvPr>
            <p:ph type="body" idx="1"/>
          </p:nvPr>
        </p:nvSpPr>
        <p:spPr>
          <a:noFill/>
        </p:spPr>
        <p:txBody>
          <a:bodyPr/>
          <a:lstStyle/>
          <a:p>
            <a:pPr marL="371475" indent="-371475" eaLnBrk="1" hangingPunct="1">
              <a:lnSpc>
                <a:spcPct val="80000"/>
              </a:lnSpc>
              <a:buFont typeface="Arial" charset="0"/>
              <a:buNone/>
            </a:pPr>
            <a:r>
              <a:rPr lang="el-GR" sz="2000" b="1" dirty="0" smtClean="0">
                <a:effectLst/>
              </a:rPr>
              <a:t>      </a:t>
            </a:r>
            <a:r>
              <a:rPr lang="en-US" sz="2000" b="1" dirty="0" smtClean="0">
                <a:effectLst/>
              </a:rPr>
              <a:t>Early language impairment</a:t>
            </a:r>
          </a:p>
          <a:p>
            <a:pPr marL="371475" indent="-371475" eaLnBrk="1" hangingPunct="1">
              <a:lnSpc>
                <a:spcPct val="80000"/>
              </a:lnSpc>
            </a:pPr>
            <a:r>
              <a:rPr lang="en-US" sz="2000" b="1" dirty="0" smtClean="0">
                <a:effectLst/>
              </a:rPr>
              <a:t>Developmental language delay</a:t>
            </a:r>
          </a:p>
          <a:p>
            <a:pPr marL="371475" indent="-371475" eaLnBrk="1" hangingPunct="1">
              <a:lnSpc>
                <a:spcPct val="80000"/>
              </a:lnSpc>
            </a:pPr>
            <a:r>
              <a:rPr lang="en-US" sz="2000" b="1" dirty="0" smtClean="0">
                <a:effectLst/>
              </a:rPr>
              <a:t>Persistent language disorder</a:t>
            </a:r>
          </a:p>
          <a:p>
            <a:pPr marL="371475" indent="-371475" eaLnBrk="1" hangingPunct="1">
              <a:lnSpc>
                <a:spcPct val="80000"/>
              </a:lnSpc>
            </a:pPr>
            <a:r>
              <a:rPr lang="en-US" sz="2000" b="1" dirty="0" smtClean="0">
                <a:effectLst/>
              </a:rPr>
              <a:t>Communication disorders</a:t>
            </a:r>
          </a:p>
          <a:p>
            <a:pPr marL="371475" indent="-371475" eaLnBrk="1" hangingPunct="1">
              <a:lnSpc>
                <a:spcPct val="80000"/>
              </a:lnSpc>
            </a:pPr>
            <a:r>
              <a:rPr lang="en-US" sz="2000" b="1" dirty="0" smtClean="0">
                <a:effectLst/>
              </a:rPr>
              <a:t>Specific Language Impairment of Developmental Language Disorder </a:t>
            </a:r>
          </a:p>
          <a:p>
            <a:pPr marL="371475" indent="-371475" eaLnBrk="1" hangingPunct="1">
              <a:lnSpc>
                <a:spcPct val="80000"/>
              </a:lnSpc>
            </a:pPr>
            <a:r>
              <a:rPr lang="en-US" sz="2000" b="1" dirty="0" smtClean="0">
                <a:effectLst/>
              </a:rPr>
              <a:t>Language Learning Impairment (</a:t>
            </a:r>
            <a:r>
              <a:rPr lang="el-GR" sz="2000" b="1" dirty="0" smtClean="0">
                <a:effectLst/>
              </a:rPr>
              <a:t>δεν θεραπεύεται), </a:t>
            </a:r>
            <a:r>
              <a:rPr lang="en-US" sz="2000" b="1" dirty="0" smtClean="0">
                <a:effectLst/>
              </a:rPr>
              <a:t>Developmental Language Impairment (</a:t>
            </a:r>
            <a:r>
              <a:rPr lang="el-GR" sz="2000" b="1" dirty="0" smtClean="0">
                <a:effectLst/>
              </a:rPr>
              <a:t>θεραπεύεται)</a:t>
            </a:r>
          </a:p>
          <a:p>
            <a:pPr marL="371475" indent="-371475" eaLnBrk="1" hangingPunct="1">
              <a:lnSpc>
                <a:spcPct val="80000"/>
              </a:lnSpc>
            </a:pPr>
            <a:r>
              <a:rPr lang="en-US" sz="2000" b="1" dirty="0" smtClean="0">
                <a:effectLst/>
              </a:rPr>
              <a:t>Developmental Language Impairment (</a:t>
            </a:r>
            <a:r>
              <a:rPr lang="el-GR" sz="2000" b="1" dirty="0" smtClean="0">
                <a:effectLst/>
              </a:rPr>
              <a:t>θεραπεύεται),</a:t>
            </a:r>
          </a:p>
          <a:p>
            <a:pPr marL="371475" indent="-371475" eaLnBrk="1" hangingPunct="1">
              <a:lnSpc>
                <a:spcPct val="80000"/>
              </a:lnSpc>
            </a:pPr>
            <a:r>
              <a:rPr lang="el-GR" sz="2000" b="1" dirty="0" smtClean="0">
                <a:effectLst/>
              </a:rPr>
              <a:t>	</a:t>
            </a:r>
            <a:r>
              <a:rPr lang="en-US" sz="2000" b="1" dirty="0" smtClean="0">
                <a:effectLst/>
              </a:rPr>
              <a:t>SLI (</a:t>
            </a:r>
            <a:r>
              <a:rPr lang="el-GR" sz="2000" b="1" dirty="0" smtClean="0">
                <a:effectLst/>
              </a:rPr>
              <a:t>δεν θεραπεύεται)</a:t>
            </a:r>
          </a:p>
          <a:p>
            <a:pPr marL="371475" indent="-371475" eaLnBrk="1" hangingPunct="1">
              <a:lnSpc>
                <a:spcPct val="80000"/>
              </a:lnSpc>
            </a:pPr>
            <a:r>
              <a:rPr lang="en-US" sz="2000" b="1" dirty="0" smtClean="0">
                <a:effectLst/>
              </a:rPr>
              <a:t>Language Learning Disability </a:t>
            </a:r>
            <a:r>
              <a:rPr lang="el-GR" sz="2000" b="1" dirty="0" smtClean="0">
                <a:effectLst/>
              </a:rPr>
              <a:t>= </a:t>
            </a:r>
            <a:r>
              <a:rPr lang="en-US" sz="2000" b="1" dirty="0" smtClean="0">
                <a:effectLst/>
              </a:rPr>
              <a:t>Specific Language Impairment and Specific Reading Disorder</a:t>
            </a:r>
          </a:p>
          <a:p>
            <a:pPr marL="371475" indent="-371475" eaLnBrk="1" hangingPunct="1">
              <a:lnSpc>
                <a:spcPct val="80000"/>
              </a:lnSpc>
            </a:pPr>
            <a:r>
              <a:rPr lang="en-US" sz="2000" b="1" dirty="0" smtClean="0">
                <a:effectLst/>
              </a:rPr>
              <a:t>Developmental dysphasia</a:t>
            </a:r>
          </a:p>
          <a:p>
            <a:pPr marL="371475" indent="-371475" eaLnBrk="1" hangingPunct="1">
              <a:lnSpc>
                <a:spcPct val="80000"/>
              </a:lnSpc>
            </a:pPr>
            <a:r>
              <a:rPr lang="en-US" sz="2000" b="1" dirty="0" smtClean="0"/>
              <a:t>SLCN</a:t>
            </a:r>
            <a:endParaRPr lang="el-GR" sz="2000" b="1" dirty="0" smtClean="0"/>
          </a:p>
          <a:p>
            <a:pPr marL="371475" indent="-371475" eaLnBrk="1" hangingPunct="1">
              <a:lnSpc>
                <a:spcPct val="80000"/>
              </a:lnSpc>
            </a:pPr>
            <a:r>
              <a:rPr lang="en-US" sz="2000" b="1" dirty="0" smtClean="0"/>
              <a:t>Language Disorders</a:t>
            </a:r>
            <a:endParaRPr lang="el-GR" sz="2000" b="1" dirty="0" smtClean="0">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rrowheads="1"/>
          </p:cNvSpPr>
          <p:nvPr>
            <p:ph type="title"/>
          </p:nvPr>
        </p:nvSpPr>
        <p:spPr/>
        <p:txBody>
          <a:bodyPr>
            <a:normAutofit fontScale="90000"/>
          </a:bodyPr>
          <a:lstStyle/>
          <a:p>
            <a:pPr eaLnBrk="1" hangingPunct="1"/>
            <a:r>
              <a:rPr lang="en-US" sz="4000" dirty="0" smtClean="0"/>
              <a:t>A</a:t>
            </a:r>
            <a:r>
              <a:rPr lang="el-GR" sz="4000" dirty="0" smtClean="0"/>
              <a:t>.4</a:t>
            </a:r>
            <a:r>
              <a:rPr lang="en-US" sz="4000" dirty="0" smtClean="0"/>
              <a:t> </a:t>
            </a:r>
            <a:r>
              <a:rPr lang="el-GR" sz="4000" dirty="0" smtClean="0"/>
              <a:t>Η διαδρομή της ορολογίας Ι</a:t>
            </a:r>
            <a:br>
              <a:rPr lang="el-GR" sz="4000" dirty="0" smtClean="0"/>
            </a:br>
            <a:r>
              <a:rPr lang="en-US" sz="4000" dirty="0" smtClean="0"/>
              <a:t>Leonard</a:t>
            </a:r>
            <a:r>
              <a:rPr lang="el-GR" sz="4000" dirty="0" smtClean="0"/>
              <a:t>, 1988</a:t>
            </a:r>
          </a:p>
        </p:txBody>
      </p:sp>
      <p:sp>
        <p:nvSpPr>
          <p:cNvPr id="125955" name="Text Box 4"/>
          <p:cNvSpPr>
            <a:spLocks noGrp="1" noChangeArrowheads="1"/>
          </p:cNvSpPr>
          <p:nvPr>
            <p:ph type="body" idx="1"/>
          </p:nvPr>
        </p:nvSpPr>
        <p:spPr>
          <a:noFill/>
        </p:spPr>
        <p:txBody>
          <a:bodyPr/>
          <a:lstStyle/>
          <a:p>
            <a:pPr marL="263525" indent="-263525" eaLnBrk="1" hangingPunct="1">
              <a:lnSpc>
                <a:spcPct val="80000"/>
              </a:lnSpc>
              <a:buFont typeface="Arial" charset="0"/>
              <a:buNone/>
            </a:pPr>
            <a:endParaRPr lang="el-GR" sz="2000" b="1" smtClean="0">
              <a:effectLst/>
            </a:endParaRPr>
          </a:p>
          <a:p>
            <a:pPr marL="263525" indent="-263525" eaLnBrk="1" hangingPunct="1">
              <a:lnSpc>
                <a:spcPct val="80000"/>
              </a:lnSpc>
              <a:buFont typeface="Arial" charset="0"/>
              <a:buNone/>
            </a:pPr>
            <a:r>
              <a:rPr lang="el-GR" sz="2000" b="1" smtClean="0">
                <a:effectLst/>
              </a:rPr>
              <a:t>   </a:t>
            </a:r>
            <a:r>
              <a:rPr lang="en-US" sz="2000" b="1" smtClean="0">
                <a:effectLst/>
              </a:rPr>
              <a:t>Gall 1822</a:t>
            </a:r>
          </a:p>
          <a:p>
            <a:pPr marL="263525" indent="-263525" eaLnBrk="1" hangingPunct="1">
              <a:lnSpc>
                <a:spcPct val="80000"/>
              </a:lnSpc>
            </a:pPr>
            <a:r>
              <a:rPr lang="el-GR" sz="2000" b="1" smtClean="0">
                <a:effectLst/>
              </a:rPr>
              <a:t>Μελέτες μεμονωμένων περιπτώσεων – Αγγλικά, Γαλλικά, Γερμανικά – γιατροί : μη λεκτική νοημοσύνη, «καλή» κατανόηση, περιορισμένη παραγωγή</a:t>
            </a:r>
          </a:p>
          <a:p>
            <a:pPr marL="263525" indent="-263525" eaLnBrk="1" hangingPunct="1">
              <a:lnSpc>
                <a:spcPct val="80000"/>
              </a:lnSpc>
            </a:pPr>
            <a:r>
              <a:rPr lang="el-GR" sz="2000" b="1" smtClean="0">
                <a:effectLst/>
              </a:rPr>
              <a:t>1866 </a:t>
            </a:r>
            <a:r>
              <a:rPr lang="en-US" sz="2000" b="1" smtClean="0">
                <a:effectLst/>
              </a:rPr>
              <a:t>congenital aphasia</a:t>
            </a:r>
          </a:p>
          <a:p>
            <a:pPr marL="263525" indent="-263525" eaLnBrk="1" hangingPunct="1">
              <a:lnSpc>
                <a:spcPct val="80000"/>
              </a:lnSpc>
            </a:pPr>
            <a:r>
              <a:rPr lang="en-US" sz="2000" b="1" smtClean="0">
                <a:effectLst/>
              </a:rPr>
              <a:t>1886 hearing mutism (</a:t>
            </a:r>
            <a:r>
              <a:rPr lang="el-GR" sz="2000" b="1" smtClean="0">
                <a:effectLst/>
              </a:rPr>
              <a:t>ακουστική </a:t>
            </a:r>
            <a:r>
              <a:rPr lang="en-US" sz="2000" b="1" smtClean="0">
                <a:effectLst/>
              </a:rPr>
              <a:t>“</a:t>
            </a:r>
            <a:r>
              <a:rPr lang="el-GR" sz="2000" b="1" smtClean="0">
                <a:effectLst/>
              </a:rPr>
              <a:t>κωφότητα</a:t>
            </a:r>
            <a:r>
              <a:rPr lang="en-US" sz="2000" b="1" smtClean="0">
                <a:effectLst/>
              </a:rPr>
              <a:t>”</a:t>
            </a:r>
            <a:r>
              <a:rPr lang="el-GR" sz="2000" b="1" smtClean="0">
                <a:effectLst/>
              </a:rPr>
              <a:t>)</a:t>
            </a:r>
          </a:p>
          <a:p>
            <a:pPr marL="263525" indent="-263525" eaLnBrk="1" hangingPunct="1">
              <a:lnSpc>
                <a:spcPct val="80000"/>
              </a:lnSpc>
            </a:pPr>
            <a:r>
              <a:rPr lang="en-US" sz="2000" b="1" smtClean="0">
                <a:effectLst/>
              </a:rPr>
              <a:t>1911 congenital word deafness</a:t>
            </a:r>
            <a:endParaRPr lang="el-GR" sz="2000" b="1" smtClean="0">
              <a:effectLst/>
            </a:endParaRPr>
          </a:p>
          <a:p>
            <a:pPr marL="263525" indent="-263525" eaLnBrk="1" hangingPunct="1">
              <a:lnSpc>
                <a:spcPct val="80000"/>
              </a:lnSpc>
            </a:pPr>
            <a:r>
              <a:rPr lang="en-US" sz="2000" b="1" smtClean="0">
                <a:effectLst/>
              </a:rPr>
              <a:t>1918 delayed speech development</a:t>
            </a:r>
          </a:p>
          <a:p>
            <a:pPr marL="263525" indent="-263525" eaLnBrk="1" hangingPunct="1">
              <a:lnSpc>
                <a:spcPct val="80000"/>
              </a:lnSpc>
            </a:pPr>
            <a:r>
              <a:rPr lang="en-US" sz="2000" b="1" smtClean="0">
                <a:effectLst/>
              </a:rPr>
              <a:t>1929 congenital auditory imperception</a:t>
            </a:r>
          </a:p>
          <a:p>
            <a:pPr marL="263525" indent="-263525" eaLnBrk="1" hangingPunct="1">
              <a:lnSpc>
                <a:spcPct val="80000"/>
              </a:lnSpc>
            </a:pPr>
            <a:r>
              <a:rPr lang="en-US" sz="2000" b="1" smtClean="0">
                <a:effectLst/>
              </a:rPr>
              <a:t>1954 congenital verbal auditory agnosia</a:t>
            </a:r>
          </a:p>
          <a:p>
            <a:pPr marL="263525" indent="-263525" eaLnBrk="1" hangingPunct="1">
              <a:lnSpc>
                <a:spcPct val="80000"/>
              </a:lnSpc>
            </a:pPr>
            <a:endParaRPr lang="en-US" sz="2000" b="1" smtClean="0">
              <a:effectLst/>
            </a:endParaRPr>
          </a:p>
          <a:p>
            <a:pPr marL="263525" indent="-263525" eaLnBrk="1" hangingPunct="1">
              <a:lnSpc>
                <a:spcPct val="80000"/>
              </a:lnSpc>
            </a:pPr>
            <a:r>
              <a:rPr lang="en-US" sz="2000" b="1" smtClean="0">
                <a:effectLst/>
              </a:rPr>
              <a:t>1900 congenital aphasia </a:t>
            </a:r>
          </a:p>
          <a:p>
            <a:pPr marL="263525" indent="-263525" eaLnBrk="1" hangingPunct="1">
              <a:lnSpc>
                <a:spcPct val="80000"/>
              </a:lnSpc>
            </a:pPr>
            <a:r>
              <a:rPr lang="en-US" sz="2000" b="1" smtClean="0">
                <a:effectLst/>
              </a:rPr>
              <a:t>1947 infantile aphasia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rrowheads="1"/>
          </p:cNvSpPr>
          <p:nvPr>
            <p:ph type="title"/>
          </p:nvPr>
        </p:nvSpPr>
        <p:spPr/>
        <p:txBody>
          <a:bodyPr/>
          <a:lstStyle/>
          <a:p>
            <a:pPr eaLnBrk="1" hangingPunct="1"/>
            <a:r>
              <a:rPr lang="en-US" dirty="0" smtClean="0"/>
              <a:t>A</a:t>
            </a:r>
            <a:r>
              <a:rPr lang="el-GR" dirty="0" smtClean="0"/>
              <a:t>.5</a:t>
            </a:r>
          </a:p>
        </p:txBody>
      </p:sp>
      <p:sp>
        <p:nvSpPr>
          <p:cNvPr id="187395" name="Rectangle 3"/>
          <p:cNvSpPr>
            <a:spLocks noGrp="1" noRot="1" noChangeArrowheads="1"/>
          </p:cNvSpPr>
          <p:nvPr>
            <p:ph type="body" idx="1"/>
          </p:nvPr>
        </p:nvSpPr>
        <p:spPr/>
        <p:txBody>
          <a:bodyPr/>
          <a:lstStyle/>
          <a:p>
            <a:pPr eaLnBrk="1" hangingPunct="1">
              <a:defRPr/>
            </a:pPr>
            <a:r>
              <a:rPr lang="en-US" smtClean="0"/>
              <a:t>1917 developmental aphasia, expressive developmental aphasia, receptive developmental aphasia</a:t>
            </a:r>
          </a:p>
          <a:p>
            <a:pPr eaLnBrk="1" hangingPunct="1">
              <a:defRPr/>
            </a:pPr>
            <a:r>
              <a:rPr lang="en-US" smtClean="0"/>
              <a:t>1960’s infantile speech, deviant language, aphasoid, delayed speech, language disorder</a:t>
            </a:r>
          </a:p>
          <a:p>
            <a:pPr eaLnBrk="1" hangingPunct="1">
              <a:defRPr/>
            </a:pPr>
            <a:r>
              <a:rPr lang="en-US" smtClean="0"/>
              <a:t>1960’s dysphasia (</a:t>
            </a:r>
            <a:r>
              <a:rPr lang="el-GR" smtClean="0"/>
              <a:t>εισέρχεται στην εικόνα η γλωσσολογία)</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rrowheads="1"/>
          </p:cNvSpPr>
          <p:nvPr>
            <p:ph type="title"/>
          </p:nvPr>
        </p:nvSpPr>
        <p:spPr/>
        <p:txBody>
          <a:bodyPr/>
          <a:lstStyle/>
          <a:p>
            <a:pPr eaLnBrk="1" hangingPunct="1"/>
            <a:r>
              <a:rPr lang="el-GR" dirty="0" smtClean="0"/>
              <a:t>Α.6</a:t>
            </a:r>
          </a:p>
        </p:txBody>
      </p:sp>
      <p:sp>
        <p:nvSpPr>
          <p:cNvPr id="189443" name="Rectangle 3"/>
          <p:cNvSpPr>
            <a:spLocks noGrp="1" noRot="1" noChangeArrowheads="1"/>
          </p:cNvSpPr>
          <p:nvPr>
            <p:ph type="body" idx="1"/>
          </p:nvPr>
        </p:nvSpPr>
        <p:spPr/>
        <p:txBody>
          <a:bodyPr/>
          <a:lstStyle/>
          <a:p>
            <a:pPr eaLnBrk="1" hangingPunct="1">
              <a:defRPr/>
            </a:pPr>
            <a:r>
              <a:rPr lang="el-GR" dirty="0" smtClean="0"/>
              <a:t>1980</a:t>
            </a:r>
            <a:r>
              <a:rPr lang="en-US" dirty="0" smtClean="0"/>
              <a:t>’s developmental dysphasia</a:t>
            </a:r>
          </a:p>
          <a:p>
            <a:pPr eaLnBrk="1" hangingPunct="1">
              <a:defRPr/>
            </a:pPr>
            <a:r>
              <a:rPr lang="en-US" dirty="0" smtClean="0"/>
              <a:t>Delayed Language</a:t>
            </a:r>
          </a:p>
          <a:p>
            <a:pPr eaLnBrk="1" hangingPunct="1">
              <a:defRPr/>
            </a:pPr>
            <a:r>
              <a:rPr lang="en-US" dirty="0" smtClean="0"/>
              <a:t>Developmental Language Disorder</a:t>
            </a:r>
          </a:p>
          <a:p>
            <a:pPr eaLnBrk="1" hangingPunct="1">
              <a:defRPr/>
            </a:pPr>
            <a:r>
              <a:rPr lang="en-US" dirty="0" smtClean="0"/>
              <a:t>Developmental Language Impairment</a:t>
            </a:r>
          </a:p>
          <a:p>
            <a:pPr eaLnBrk="1" hangingPunct="1">
              <a:defRPr/>
            </a:pPr>
            <a:r>
              <a:rPr lang="en-US" dirty="0" smtClean="0"/>
              <a:t>Specific Language Deficit</a:t>
            </a:r>
          </a:p>
          <a:p>
            <a:pPr eaLnBrk="1" hangingPunct="1">
              <a:defRPr/>
            </a:pPr>
            <a:r>
              <a:rPr lang="en-US" dirty="0" smtClean="0"/>
              <a:t>Language Impairment</a:t>
            </a:r>
          </a:p>
          <a:p>
            <a:pPr eaLnBrk="1" hangingPunct="1">
              <a:buFont typeface="Arial" charset="0"/>
              <a:buNone/>
              <a:defRPr/>
            </a:pPr>
            <a:endParaRPr lang="el-GR"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Rot="1" noChangeArrowheads="1"/>
          </p:cNvSpPr>
          <p:nvPr>
            <p:ph type="title"/>
          </p:nvPr>
        </p:nvSpPr>
        <p:spPr/>
        <p:txBody>
          <a:bodyPr/>
          <a:lstStyle/>
          <a:p>
            <a:pPr eaLnBrk="1" hangingPunct="1"/>
            <a:r>
              <a:rPr lang="en-US" dirty="0" smtClean="0"/>
              <a:t>A</a:t>
            </a:r>
            <a:r>
              <a:rPr lang="el-GR" dirty="0" smtClean="0"/>
              <a:t>.7</a:t>
            </a:r>
          </a:p>
        </p:txBody>
      </p:sp>
      <p:sp>
        <p:nvSpPr>
          <p:cNvPr id="190467" name="Rectangle 3"/>
          <p:cNvSpPr>
            <a:spLocks noGrp="1" noRot="1" noChangeArrowheads="1"/>
          </p:cNvSpPr>
          <p:nvPr>
            <p:ph type="body" idx="1"/>
          </p:nvPr>
        </p:nvSpPr>
        <p:spPr/>
        <p:txBody>
          <a:bodyPr/>
          <a:lstStyle/>
          <a:p>
            <a:pPr eaLnBrk="1" hangingPunct="1">
              <a:defRPr/>
            </a:pPr>
            <a:r>
              <a:rPr lang="en-US" smtClean="0"/>
              <a:t>Language/Learning disabled or language/learning impaired</a:t>
            </a:r>
          </a:p>
          <a:p>
            <a:pPr eaLnBrk="1" hangingPunct="1">
              <a:defRPr/>
            </a:pPr>
            <a:r>
              <a:rPr lang="el-GR" smtClean="0"/>
              <a:t>Γενετική δυσφασία (αυτή μπορεί να θεωρηθεί </a:t>
            </a:r>
            <a:r>
              <a:rPr lang="en-US" smtClean="0"/>
              <a:t>“specific” </a:t>
            </a:r>
            <a:r>
              <a:rPr lang="el-GR" smtClean="0"/>
              <a:t>αλλά και πάλι…</a:t>
            </a:r>
            <a:r>
              <a:rPr lang="en-US" smtClean="0"/>
              <a:t> – </a:t>
            </a:r>
            <a:r>
              <a:rPr lang="el-GR" smtClean="0"/>
              <a:t>αφορά λ.χ την κατάκτηση</a:t>
            </a:r>
            <a:r>
              <a:rPr lang="en-US" smtClean="0"/>
              <a:t> </a:t>
            </a:r>
            <a:r>
              <a:rPr lang="el-GR" smtClean="0"/>
              <a:t>του μορφήματος αορίστου </a:t>
            </a:r>
            <a:r>
              <a:rPr lang="en-US" smtClean="0"/>
              <a:t>–ed)</a:t>
            </a:r>
            <a:endParaRPr lang="el-GR"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0.0 Σχόλια</a:t>
            </a:r>
            <a:endParaRPr lang="el-GR" dirty="0"/>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B. </a:t>
            </a:r>
            <a:r>
              <a:rPr lang="el-GR" dirty="0" smtClean="0"/>
              <a:t>Ένας ‘άλλος ορισμός’ της ΕΓΔ…</a:t>
            </a:r>
            <a:endParaRPr lang="el-GR" dirty="0"/>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Rot="1" noChangeArrowheads="1"/>
          </p:cNvSpPr>
          <p:nvPr>
            <p:ph type="title"/>
          </p:nvPr>
        </p:nvSpPr>
        <p:spPr/>
        <p:txBody>
          <a:bodyPr>
            <a:normAutofit/>
          </a:bodyPr>
          <a:lstStyle/>
          <a:p>
            <a:pPr eaLnBrk="1" hangingPunct="1">
              <a:defRPr/>
            </a:pPr>
            <a:r>
              <a:rPr lang="el-GR" dirty="0" smtClean="0"/>
              <a:t>Β.1</a:t>
            </a:r>
          </a:p>
        </p:txBody>
      </p:sp>
      <p:sp>
        <p:nvSpPr>
          <p:cNvPr id="275459" name="Rectangle 3"/>
          <p:cNvSpPr>
            <a:spLocks noGrp="1" noRot="1" noChangeArrowheads="1"/>
          </p:cNvSpPr>
          <p:nvPr>
            <p:ph type="body" idx="1"/>
          </p:nvPr>
        </p:nvSpPr>
        <p:spPr/>
        <p:txBody>
          <a:bodyPr/>
          <a:lstStyle/>
          <a:p>
            <a:pPr eaLnBrk="1" hangingPunct="1">
              <a:lnSpc>
                <a:spcPct val="90000"/>
              </a:lnSpc>
              <a:buFont typeface="Arial" charset="0"/>
              <a:buNone/>
              <a:defRPr/>
            </a:pPr>
            <a:r>
              <a:rPr lang="el-GR" dirty="0" smtClean="0"/>
              <a:t>Η ΕΓΔ είναι η κατάρρευση της αφήγησης (από την άποψη του λεξιλογίου, της συνοχής, του ειρμού, της </a:t>
            </a:r>
            <a:r>
              <a:rPr lang="el-GR" dirty="0" err="1" smtClean="0"/>
              <a:t>χωροχρονικότητας</a:t>
            </a:r>
            <a:r>
              <a:rPr lang="el-GR" dirty="0" smtClean="0"/>
              <a:t>, της ‘σήμανσης’).</a:t>
            </a:r>
          </a:p>
          <a:p>
            <a:pPr eaLnBrk="1" hangingPunct="1">
              <a:lnSpc>
                <a:spcPct val="90000"/>
              </a:lnSpc>
              <a:buFont typeface="Arial" charset="0"/>
              <a:buNone/>
              <a:defRPr/>
            </a:pPr>
            <a:r>
              <a:rPr lang="el-GR" dirty="0" smtClean="0"/>
              <a:t>Το περιεχόμενο της ελλειμματικής προφορικής αφήγησης είναι κοντά στο πραγματικό/κυριολεκτικό και μακριά από τις σημασιολογικές αποχρώσεις – πολλές φορές μια αφήγηση συγχωνεύεται με μια άλλη (το παιδί αρχίζει να λέει τι έκανε το Σα-</a:t>
            </a:r>
            <a:r>
              <a:rPr lang="el-GR" dirty="0" err="1" smtClean="0"/>
              <a:t>κο</a:t>
            </a:r>
            <a:r>
              <a:rPr lang="el-GR" dirty="0" smtClean="0"/>
              <a:t> και…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Rot="1" noChangeArrowheads="1"/>
          </p:cNvSpPr>
          <p:nvPr>
            <p:ph type="title"/>
          </p:nvPr>
        </p:nvSpPr>
        <p:spPr/>
        <p:txBody>
          <a:bodyPr/>
          <a:lstStyle/>
          <a:p>
            <a:pPr eaLnBrk="1" hangingPunct="1">
              <a:defRPr/>
            </a:pPr>
            <a:r>
              <a:rPr lang="el-GR" dirty="0" smtClean="0"/>
              <a:t>Β.</a:t>
            </a:r>
            <a:r>
              <a:rPr lang="en-US" dirty="0" smtClean="0"/>
              <a:t>2</a:t>
            </a:r>
            <a:endParaRPr lang="el-GR" dirty="0" smtClean="0"/>
          </a:p>
        </p:txBody>
      </p:sp>
      <p:sp>
        <p:nvSpPr>
          <p:cNvPr id="276483" name="Rectangle 3"/>
          <p:cNvSpPr>
            <a:spLocks noGrp="1" noRot="1" noChangeArrowheads="1"/>
          </p:cNvSpPr>
          <p:nvPr>
            <p:ph type="body" idx="1"/>
          </p:nvPr>
        </p:nvSpPr>
        <p:spPr/>
        <p:txBody>
          <a:bodyPr/>
          <a:lstStyle/>
          <a:p>
            <a:pPr eaLnBrk="1" hangingPunct="1">
              <a:lnSpc>
                <a:spcPct val="90000"/>
              </a:lnSpc>
              <a:buFont typeface="Arial" charset="0"/>
              <a:buNone/>
              <a:defRPr/>
            </a:pPr>
            <a:r>
              <a:rPr lang="el-GR" dirty="0" smtClean="0"/>
              <a:t>…περνάει στις διακοπές του καλοκαιριού).</a:t>
            </a:r>
          </a:p>
          <a:p>
            <a:pPr eaLnBrk="1" hangingPunct="1">
              <a:lnSpc>
                <a:spcPct val="90000"/>
              </a:lnSpc>
              <a:buFont typeface="Arial" charset="0"/>
              <a:buNone/>
              <a:defRPr/>
            </a:pPr>
            <a:r>
              <a:rPr lang="el-GR" dirty="0" smtClean="0"/>
              <a:t>Καταρρέει πλήρως το </a:t>
            </a:r>
            <a:r>
              <a:rPr lang="el-GR" dirty="0" err="1" smtClean="0"/>
              <a:t>χωροχρονικό</a:t>
            </a:r>
            <a:r>
              <a:rPr lang="el-GR" dirty="0" smtClean="0"/>
              <a:t> πλαίσιο, η </a:t>
            </a:r>
            <a:r>
              <a:rPr lang="el-GR" dirty="0" err="1" smtClean="0"/>
              <a:t>αναφορικότητα</a:t>
            </a:r>
            <a:r>
              <a:rPr lang="el-GR" dirty="0" smtClean="0"/>
              <a:t> και η </a:t>
            </a:r>
            <a:r>
              <a:rPr lang="el-GR" dirty="0" err="1" smtClean="0"/>
              <a:t>καταφορικότητα</a:t>
            </a:r>
            <a:r>
              <a:rPr lang="el-GR" dirty="0" smtClean="0"/>
              <a:t>, η ίδια η συνοχή, το νήμα του νοήματος.</a:t>
            </a:r>
          </a:p>
          <a:p>
            <a:pPr eaLnBrk="1" hangingPunct="1">
              <a:lnSpc>
                <a:spcPct val="90000"/>
              </a:lnSpc>
              <a:buFont typeface="Arial" charset="0"/>
              <a:buNone/>
              <a:defRPr/>
            </a:pPr>
            <a:r>
              <a:rPr lang="el-GR" dirty="0" smtClean="0"/>
              <a:t>Παύει να υπάρχει η δυνατότητα αφήγησης μιας περιπέτειας. Αντί η ζωή να είναι περιπέτεια, αφηγήσιμη περιπέτεια, η αφήγηση γίνεται ‘περιπέτεια’ λόγω της δυσκολίας της.</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Grp="1" noRot="1" noChangeArrowheads="1"/>
          </p:cNvSpPr>
          <p:nvPr>
            <p:ph type="title"/>
          </p:nvPr>
        </p:nvSpPr>
        <p:spPr>
          <a:noFill/>
        </p:spPr>
        <p:txBody>
          <a:bodyPr/>
          <a:lstStyle/>
          <a:p>
            <a:r>
              <a:rPr lang="el-GR" dirty="0" smtClean="0">
                <a:effectLst/>
              </a:rPr>
              <a:t>Β.</a:t>
            </a:r>
            <a:r>
              <a:rPr lang="en-US" dirty="0" smtClean="0">
                <a:effectLst/>
              </a:rPr>
              <a:t>3</a:t>
            </a:r>
            <a:r>
              <a:rPr lang="el-GR" dirty="0" smtClean="0">
                <a:effectLst/>
              </a:rPr>
              <a:t> </a:t>
            </a:r>
          </a:p>
        </p:txBody>
      </p:sp>
      <p:sp>
        <p:nvSpPr>
          <p:cNvPr id="300035" name="Rectangle 3"/>
          <p:cNvSpPr>
            <a:spLocks noGrp="1" noRot="1" noChangeArrowheads="1"/>
          </p:cNvSpPr>
          <p:nvPr>
            <p:ph type="body" idx="1"/>
          </p:nvPr>
        </p:nvSpPr>
        <p:spPr>
          <a:noFill/>
        </p:spPr>
        <p:txBody>
          <a:bodyPr>
            <a:normAutofit fontScale="92500" lnSpcReduction="10000"/>
          </a:bodyPr>
          <a:lstStyle/>
          <a:p>
            <a:pPr>
              <a:buFont typeface="Arial" charset="0"/>
              <a:buNone/>
            </a:pPr>
            <a:r>
              <a:rPr lang="el-GR" sz="2800" dirty="0" smtClean="0">
                <a:effectLst/>
              </a:rPr>
              <a:t>Η αφήγηση του παιδιού αποτελείται από μια σειρά συμβάντων. Αλλά οι πληροφορίες που μεταφέρει η αφήγηση δεν μεταφέρονται από το συμβάν καθαυτό αλλά από την διαδοχή των συμβάντων που συγκροτούν την ιστορία.</a:t>
            </a:r>
          </a:p>
          <a:p>
            <a:pPr>
              <a:buFont typeface="Arial" charset="0"/>
              <a:buNone/>
            </a:pPr>
            <a:r>
              <a:rPr lang="el-GR" sz="2800" dirty="0" smtClean="0">
                <a:effectLst/>
              </a:rPr>
              <a:t>Και αυτό διότι διαισθητικώς αντιλαμβανόμαστε βαθύτερους αιτιώδεις δεσμούς (‘ερμηνείες’). Ο κόσμος (μας) αποκτά δομή (</a:t>
            </a:r>
            <a:r>
              <a:rPr lang="el-GR" sz="2800" dirty="0" err="1" smtClean="0">
                <a:effectLst/>
              </a:rPr>
              <a:t>νοηματοδοτείται</a:t>
            </a:r>
            <a:r>
              <a:rPr lang="el-GR" sz="2800" dirty="0" smtClean="0">
                <a:effectLst/>
              </a:rPr>
              <a:t>, παύει να αποτελεί τραύμα) εξ’ αιτίας αυτών των αιτιωδών σχέσεων.</a:t>
            </a:r>
          </a:p>
          <a:p>
            <a:pPr>
              <a:buFont typeface="Arial" charset="0"/>
              <a:buNone/>
            </a:pPr>
            <a:r>
              <a:rPr lang="el-GR" dirty="0" smtClean="0"/>
              <a:t>Το παιδί με ΕΓΔ δυσκολεύεται με την επεξήγηση, τις αιτιώδεις σχέσεις, την ερμηνεία της </a:t>
            </a:r>
            <a:r>
              <a:rPr lang="el-GR" dirty="0" err="1" smtClean="0"/>
              <a:t>εξω</a:t>
            </a:r>
            <a:r>
              <a:rPr lang="el-GR" dirty="0" smtClean="0"/>
              <a:t>- κ </a:t>
            </a:r>
            <a:r>
              <a:rPr lang="el-GR" dirty="0" err="1" smtClean="0"/>
              <a:t>παρα</a:t>
            </a:r>
            <a:r>
              <a:rPr lang="el-GR" dirty="0" smtClean="0"/>
              <a:t>-λεκτικής επικοινωνίας</a:t>
            </a:r>
            <a:endParaRPr lang="el-GR" sz="2800" dirty="0" smtClean="0">
              <a:effectLst/>
            </a:endParaRPr>
          </a:p>
          <a:p>
            <a:pPr>
              <a:buFont typeface="Arial" charset="0"/>
              <a:buNone/>
            </a:pPr>
            <a:endParaRPr lang="el-GR" sz="2800" dirty="0" smtClean="0">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Β.4</a:t>
            </a:r>
            <a:endParaRPr lang="el-GR" dirty="0"/>
          </a:p>
        </p:txBody>
      </p:sp>
      <p:sp>
        <p:nvSpPr>
          <p:cNvPr id="3" name="2 - Θέση περιεχομένου"/>
          <p:cNvSpPr>
            <a:spLocks noGrp="1"/>
          </p:cNvSpPr>
          <p:nvPr>
            <p:ph idx="1"/>
          </p:nvPr>
        </p:nvSpPr>
        <p:spPr/>
        <p:txBody>
          <a:bodyPr/>
          <a:lstStyle/>
          <a:p>
            <a:r>
              <a:rPr lang="el-GR" dirty="0" smtClean="0"/>
              <a:t>Το παιδί με ΕΓΔ παραθέτει ένα συμβάν χωρίς να αντιλαμβάνεται ότι </a:t>
            </a:r>
            <a:r>
              <a:rPr lang="el-GR" dirty="0" err="1" smtClean="0"/>
              <a:t>ό,τι</a:t>
            </a:r>
            <a:r>
              <a:rPr lang="el-GR" dirty="0" smtClean="0"/>
              <a:t> λέει δεν είναι </a:t>
            </a:r>
            <a:r>
              <a:rPr lang="el-GR" dirty="0" err="1" smtClean="0"/>
              <a:t>νοηματοδοτη</a:t>
            </a:r>
            <a:r>
              <a:rPr lang="el-GR" dirty="0" smtClean="0"/>
              <a:t>-</a:t>
            </a:r>
            <a:r>
              <a:rPr lang="el-GR" dirty="0" err="1" smtClean="0"/>
              <a:t>μένο</a:t>
            </a:r>
            <a:r>
              <a:rPr lang="el-GR" dirty="0" smtClean="0"/>
              <a:t>..ή παραθέτει σειρά από συμβάντα με τρόπο κυριολεκτικό χωρίς να αναδύονται/επεξηγεί τις αιτιώδεις σχέσεις που τα διέπουν</a:t>
            </a:r>
          </a:p>
          <a:p>
            <a:r>
              <a:rPr lang="el-GR" dirty="0" smtClean="0"/>
              <a:t>Ως εάν ο ακροατής να καταλαβαίνει την αφήγηση του παιδιού με έναν μαγικό τρόπο. Το γλωσσικό εργαλείο δεν </a:t>
            </a:r>
            <a:r>
              <a:rPr lang="el-GR" dirty="0" err="1" smtClean="0"/>
              <a:t>αποπλαισιοποιείται</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Grp="1" noRot="1" noChangeArrowheads="1"/>
          </p:cNvSpPr>
          <p:nvPr>
            <p:ph type="title"/>
          </p:nvPr>
        </p:nvSpPr>
        <p:spPr>
          <a:noFill/>
        </p:spPr>
        <p:txBody>
          <a:bodyPr/>
          <a:lstStyle/>
          <a:p>
            <a:r>
              <a:rPr lang="el-GR" dirty="0" smtClean="0">
                <a:effectLst/>
              </a:rPr>
              <a:t>Β.5</a:t>
            </a:r>
          </a:p>
        </p:txBody>
      </p:sp>
      <p:sp>
        <p:nvSpPr>
          <p:cNvPr id="301059" name="Rectangle 3"/>
          <p:cNvSpPr>
            <a:spLocks noGrp="1" noRot="1" noChangeArrowheads="1"/>
          </p:cNvSpPr>
          <p:nvPr>
            <p:ph type="body" idx="1"/>
          </p:nvPr>
        </p:nvSpPr>
        <p:spPr>
          <a:noFill/>
        </p:spPr>
        <p:txBody>
          <a:bodyPr>
            <a:normAutofit fontScale="92500" lnSpcReduction="20000"/>
          </a:bodyPr>
          <a:lstStyle/>
          <a:p>
            <a:pPr>
              <a:buFont typeface="Arial" charset="0"/>
              <a:buNone/>
            </a:pPr>
            <a:r>
              <a:rPr lang="el-GR" sz="2800" u="sng" dirty="0" smtClean="0">
                <a:effectLst/>
              </a:rPr>
              <a:t>Ο χρόνος είναι η μονάδα μέτρησης της μεταβολής των σχέσεων στον χώρο.</a:t>
            </a:r>
          </a:p>
          <a:p>
            <a:pPr>
              <a:buFont typeface="Arial" charset="0"/>
              <a:buNone/>
            </a:pPr>
            <a:r>
              <a:rPr lang="el-GR" sz="2800" dirty="0" smtClean="0">
                <a:effectLst/>
              </a:rPr>
              <a:t>Κατανοούμε τον κόσμο (μας) ως μια δημιουργία που υπόκειται σε μια συνεχή επαναδημιουργία η οποία οφείλεται σε μια συνδυασμένη δομή διεργασιών.</a:t>
            </a:r>
          </a:p>
          <a:p>
            <a:pPr>
              <a:buFont typeface="Arial" charset="0"/>
              <a:buNone/>
            </a:pPr>
            <a:r>
              <a:rPr lang="el-GR" dirty="0" smtClean="0"/>
              <a:t>Το παιδί με ΕΓΔ δυσκολεύεται να το κάνει αυτό – να ‘δει’ την συνδυασμένη δράση. Για αυτό μένει κοντά στο κυριολεκτικό που το ‘αγκιστρώνει’ με </a:t>
            </a:r>
            <a:r>
              <a:rPr lang="el-GR" dirty="0" err="1" smtClean="0"/>
              <a:t>ό,τι</a:t>
            </a:r>
            <a:r>
              <a:rPr lang="el-GR" dirty="0" smtClean="0"/>
              <a:t> βλέπει/ακούει. Έτσι χάνεται η σημασιολογική απόχρωση, το παιχνίδι με το νόημα, ο </a:t>
            </a:r>
            <a:r>
              <a:rPr lang="el-GR" dirty="0" err="1" smtClean="0"/>
              <a:t>φαντασιωσικός</a:t>
            </a:r>
            <a:r>
              <a:rPr lang="el-GR" dirty="0" smtClean="0"/>
              <a:t> εσωτερικός πλούτος. Στο παιχνίδι οι επιλογές είναι λιγότερες διότι η δημιουργική σκέψη είναι πιο περιορισμένη. </a:t>
            </a:r>
            <a:endParaRPr lang="el-GR" sz="2800" dirty="0" smtClean="0">
              <a:effectLs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Rot="1" noChangeArrowheads="1"/>
          </p:cNvSpPr>
          <p:nvPr>
            <p:ph type="title"/>
          </p:nvPr>
        </p:nvSpPr>
        <p:spPr>
          <a:noFill/>
        </p:spPr>
        <p:txBody>
          <a:bodyPr/>
          <a:lstStyle/>
          <a:p>
            <a:r>
              <a:rPr lang="el-GR" dirty="0" smtClean="0">
                <a:effectLst/>
              </a:rPr>
              <a:t>Β.6</a:t>
            </a:r>
          </a:p>
        </p:txBody>
      </p:sp>
      <p:sp>
        <p:nvSpPr>
          <p:cNvPr id="303107" name="Rectangle 3"/>
          <p:cNvSpPr>
            <a:spLocks noGrp="1" noRot="1" noChangeArrowheads="1"/>
          </p:cNvSpPr>
          <p:nvPr>
            <p:ph type="body" idx="1"/>
          </p:nvPr>
        </p:nvSpPr>
        <p:spPr>
          <a:noFill/>
        </p:spPr>
        <p:txBody>
          <a:bodyPr>
            <a:normAutofit fontScale="92500" lnSpcReduction="10000"/>
          </a:bodyPr>
          <a:lstStyle/>
          <a:p>
            <a:pPr>
              <a:buFont typeface="Arial" charset="0"/>
              <a:buNone/>
            </a:pPr>
            <a:r>
              <a:rPr lang="el-GR" sz="2800" dirty="0" smtClean="0">
                <a:effectLst/>
              </a:rPr>
              <a:t>Ο χρόνος προσφέρει ένα αίσθημα ταυτότητας στην εμπειρία ασυνεχών συναισθηματικών καταστάσεων καθώς και στην αντίληψη της ασυνέχειας στο πλαίσιο της αλλαγής.</a:t>
            </a:r>
          </a:p>
          <a:p>
            <a:pPr>
              <a:buFont typeface="Arial" charset="0"/>
              <a:buNone/>
            </a:pPr>
            <a:r>
              <a:rPr lang="el-GR" sz="2800" dirty="0" smtClean="0">
                <a:effectLst/>
              </a:rPr>
              <a:t>Ο χρόνος είναι το μέτρο της εμπειρίας της αλλαγής… αλλά πολλές φορές, για το παιδί με ΕΓΔ, ‘δεν υπάρχει’ η εμπειρία της αλλαγής διότι όλα είναι σαν να συμβαίνουν στο ίδιο καρέ: ο χώρος κ ο χρόνος συμπυκνώνονται… λες και ο δράστης/</a:t>
            </a:r>
            <a:r>
              <a:rPr lang="el-GR" dirty="0" smtClean="0"/>
              <a:t>ή</a:t>
            </a:r>
            <a:r>
              <a:rPr lang="el-GR" sz="2800" dirty="0" smtClean="0">
                <a:effectLst/>
              </a:rPr>
              <a:t>ρωας αφήγησης δεν μετακινείται αλλά παραμένει στατικός σε όλη την διάρκεια της αφήγησης (χωρίς να νιώθει, μόνο κοιτάει – χωρίς να </a:t>
            </a:r>
            <a:r>
              <a:rPr lang="el-GR" dirty="0" smtClean="0"/>
              <a:t>‘</a:t>
            </a:r>
            <a:r>
              <a:rPr lang="el-GR" sz="2800" dirty="0" smtClean="0">
                <a:effectLst/>
              </a:rPr>
              <a:t>βλέπει’)</a:t>
            </a:r>
          </a:p>
          <a:p>
            <a:pPr>
              <a:buFont typeface="Arial" charset="0"/>
              <a:buNone/>
            </a:pPr>
            <a:endParaRPr lang="el-GR" sz="2800" dirty="0" smtClean="0">
              <a:effectLs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Γ. Ένας ‘άλλος ορισμός’ της </a:t>
            </a:r>
            <a:r>
              <a:rPr lang="el-GR" dirty="0" err="1" smtClean="0"/>
              <a:t>λογοθεραπείας</a:t>
            </a:r>
            <a:r>
              <a:rPr lang="el-GR" dirty="0" smtClean="0"/>
              <a:t>…</a:t>
            </a:r>
            <a:endParaRPr lang="el-GR" dirty="0"/>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Rot="1" noChangeArrowheads="1"/>
          </p:cNvSpPr>
          <p:nvPr>
            <p:ph type="title"/>
          </p:nvPr>
        </p:nvSpPr>
        <p:spPr/>
        <p:txBody>
          <a:bodyPr/>
          <a:lstStyle/>
          <a:p>
            <a:pPr eaLnBrk="1" hangingPunct="1">
              <a:defRPr/>
            </a:pPr>
            <a:r>
              <a:rPr lang="el-GR" dirty="0" smtClean="0"/>
              <a:t>Γ.1</a:t>
            </a:r>
          </a:p>
        </p:txBody>
      </p:sp>
      <p:sp>
        <p:nvSpPr>
          <p:cNvPr id="193539" name="Rectangle 3"/>
          <p:cNvSpPr>
            <a:spLocks noGrp="1" noRot="1" noChangeArrowheads="1"/>
          </p:cNvSpPr>
          <p:nvPr>
            <p:ph type="body" idx="1"/>
          </p:nvPr>
        </p:nvSpPr>
        <p:spPr/>
        <p:txBody>
          <a:bodyPr/>
          <a:lstStyle/>
          <a:p>
            <a:pPr eaLnBrk="1" hangingPunct="1">
              <a:defRPr/>
            </a:pPr>
            <a:r>
              <a:rPr lang="el-GR" smtClean="0"/>
              <a:t>Η επικοινωνία είναι μια ενδιάθετος αντικειμενοτρόπος και συναισθηματικώς εμπλεκόμενη κοινωνική δραστηριότητα, η οποία απορρέει από/κατευθύνεται προς ένα βρέφος/νήπιο/παιδί το οποίο έχει </a:t>
            </a:r>
            <a:r>
              <a:rPr lang="en-US" smtClean="0"/>
              <a:t>‘</a:t>
            </a:r>
            <a:r>
              <a:rPr lang="el-GR" smtClean="0"/>
              <a:t>κρατήσει</a:t>
            </a:r>
            <a:r>
              <a:rPr lang="en-US" smtClean="0"/>
              <a:t>’ </a:t>
            </a:r>
            <a:r>
              <a:rPr lang="el-GR" smtClean="0"/>
              <a:t>και </a:t>
            </a:r>
            <a:r>
              <a:rPr lang="en-US" smtClean="0"/>
              <a:t>‘</a:t>
            </a:r>
            <a:r>
              <a:rPr lang="el-GR" smtClean="0"/>
              <a:t>εμπεριέξει</a:t>
            </a:r>
            <a:r>
              <a:rPr lang="en-US" smtClean="0"/>
              <a:t>’ </a:t>
            </a:r>
            <a:r>
              <a:rPr lang="el-GR" smtClean="0"/>
              <a:t>ένας ψυχικώς διαθέσιμος και σκεπτόμενος ενήλικας ο οποίος έχει επαρκώς επεξεργαστεί και νοηματοδοτήσει για και προς το παιδί τα πρώιμα άγχη του.</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Rot="1" noChangeArrowheads="1"/>
          </p:cNvSpPr>
          <p:nvPr>
            <p:ph type="title"/>
          </p:nvPr>
        </p:nvSpPr>
        <p:spPr/>
        <p:txBody>
          <a:bodyPr/>
          <a:lstStyle/>
          <a:p>
            <a:pPr eaLnBrk="1" hangingPunct="1">
              <a:defRPr/>
            </a:pPr>
            <a:r>
              <a:rPr lang="el-GR" dirty="0" smtClean="0"/>
              <a:t>Γ.2</a:t>
            </a:r>
          </a:p>
        </p:txBody>
      </p:sp>
      <p:sp>
        <p:nvSpPr>
          <p:cNvPr id="194563" name="Rectangle 3"/>
          <p:cNvSpPr>
            <a:spLocks noGrp="1" noRot="1" noChangeArrowheads="1"/>
          </p:cNvSpPr>
          <p:nvPr>
            <p:ph type="body" idx="1"/>
          </p:nvPr>
        </p:nvSpPr>
        <p:spPr/>
        <p:txBody>
          <a:bodyPr/>
          <a:lstStyle/>
          <a:p>
            <a:pPr eaLnBrk="1" hangingPunct="1">
              <a:defRPr/>
            </a:pPr>
            <a:r>
              <a:rPr lang="el-GR" smtClean="0"/>
              <a:t>Η λογοθεραπεία προσπαθεί να εμπλουτίσει – και όχι να αναλύσει – το λεκτικό συμβάν (</a:t>
            </a:r>
            <a:r>
              <a:rPr lang="en-US" smtClean="0"/>
              <a:t>speech event, </a:t>
            </a:r>
            <a:r>
              <a:rPr lang="el-GR" smtClean="0"/>
              <a:t>μια λεκτική ή μη λεκτική μονάδα επικοινωνίας</a:t>
            </a:r>
            <a:r>
              <a:rPr lang="en-US" smtClean="0"/>
              <a:t>)</a:t>
            </a:r>
            <a:r>
              <a:rPr lang="el-GR" smtClean="0"/>
              <a:t> η οποία αποτελείται από σημασιολογικώς και προσωδιακώς κωδικοποιημένα μηνύματα, αλληλεπίδραση και συναισθηματική επαφή μεταξύ των επικοινωνιακών εταίρων.</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a:noFill/>
          <a:ln/>
        </p:spPr>
        <p:txBody>
          <a:bodyPr>
            <a:normAutofit fontScale="90000"/>
          </a:bodyPr>
          <a:lstStyle/>
          <a:p>
            <a:r>
              <a:rPr lang="el-GR" sz="4000" dirty="0" smtClean="0">
                <a:effectLst/>
                <a:latin typeface="Arial" charset="0"/>
              </a:rPr>
              <a:t>0.1Ισοκράτης, Περί </a:t>
            </a:r>
            <a:r>
              <a:rPr lang="el-GR" sz="4000" dirty="0" err="1" smtClean="0">
                <a:effectLst/>
                <a:latin typeface="Arial" charset="0"/>
              </a:rPr>
              <a:t>Αντιδόσεως</a:t>
            </a:r>
            <a:r>
              <a:rPr lang="el-GR" sz="4000" dirty="0" smtClean="0">
                <a:effectLst/>
                <a:latin typeface="Arial" charset="0"/>
              </a:rPr>
              <a:t/>
            </a:r>
            <a:br>
              <a:rPr lang="el-GR" sz="4000" dirty="0" smtClean="0">
                <a:effectLst/>
                <a:latin typeface="Arial" charset="0"/>
              </a:rPr>
            </a:br>
            <a:r>
              <a:rPr lang="el-GR" sz="4000" dirty="0" smtClean="0">
                <a:effectLst/>
                <a:latin typeface="Arial" charset="0"/>
              </a:rPr>
              <a:t>251-255</a:t>
            </a:r>
          </a:p>
        </p:txBody>
      </p:sp>
      <p:sp>
        <p:nvSpPr>
          <p:cNvPr id="250883" name="Rectangle 3"/>
          <p:cNvSpPr>
            <a:spLocks noGrp="1" noChangeArrowheads="1"/>
          </p:cNvSpPr>
          <p:nvPr>
            <p:ph type="body" idx="1"/>
          </p:nvPr>
        </p:nvSpPr>
        <p:spPr>
          <a:noFill/>
          <a:ln/>
        </p:spPr>
        <p:txBody>
          <a:bodyPr/>
          <a:lstStyle/>
          <a:p>
            <a:pPr>
              <a:lnSpc>
                <a:spcPct val="80000"/>
              </a:lnSpc>
            </a:pPr>
            <a:r>
              <a:rPr lang="el-GR" sz="2800" smtClean="0">
                <a:effectLst/>
                <a:latin typeface="Arial" charset="0"/>
              </a:rPr>
              <a:t>τοις μεν γαρ άλλοις οις έχομεν, ο περ ήδη και πρότερον είπον, ουδέν των άλλων ζώων διαφέρομεν, αλλά πολλών και τω τάχει και τη ρώμη και ταις άλλοις ευπορίαις καταδεέστεροι τυγχάνομεν όντες</a:t>
            </a:r>
            <a:r>
              <a:rPr lang="el-GR" sz="2800" smtClean="0">
                <a:effectLst/>
                <a:latin typeface="Arial" charset="0"/>
                <a:cs typeface="Arial" charset="0"/>
              </a:rPr>
              <a:t>∙ εγγενομένου δ’ ημίν του πείθειν αλλήλους και δηλούν προς ημάς αυτούς περί ων αν βουληθώμεν, ου μόνον του θηριωδώς ζην απηλλάγημεν, αλλά και συνελθόντες πόλεις ωκίσαμεν και νόμους εθέμεθα και τέχνας εύρομεν, και σχεδόν άπαντα τα δι’ ημών μεμηχανημένα λόγος ημίν έστιν ο συγκατασκευάσας.</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Rot="1" noChangeArrowheads="1"/>
          </p:cNvSpPr>
          <p:nvPr>
            <p:ph type="title"/>
          </p:nvPr>
        </p:nvSpPr>
        <p:spPr/>
        <p:txBody>
          <a:bodyPr/>
          <a:lstStyle/>
          <a:p>
            <a:pPr eaLnBrk="1" hangingPunct="1">
              <a:defRPr/>
            </a:pPr>
            <a:r>
              <a:rPr lang="el-GR" dirty="0" smtClean="0"/>
              <a:t>Γ.3</a:t>
            </a:r>
          </a:p>
        </p:txBody>
      </p:sp>
      <p:sp>
        <p:nvSpPr>
          <p:cNvPr id="195587" name="Rectangle 3"/>
          <p:cNvSpPr>
            <a:spLocks noGrp="1" noRot="1" noChangeArrowheads="1"/>
          </p:cNvSpPr>
          <p:nvPr>
            <p:ph type="body" idx="1"/>
          </p:nvPr>
        </p:nvSpPr>
        <p:spPr/>
        <p:txBody>
          <a:bodyPr/>
          <a:lstStyle/>
          <a:p>
            <a:pPr eaLnBrk="1" hangingPunct="1">
              <a:defRPr/>
            </a:pPr>
            <a:r>
              <a:rPr lang="el-GR" smtClean="0"/>
              <a:t>Στην ουσία, το παιδί βοηθείται στην επαναδόμηση της προσωπικής του ιστορίας και αφήγησης – γιατί μέσα από την αφήγηση/την ιστορία – συναντάμε/ κατασκευάζουμε τον εαυτό μας.</a:t>
            </a:r>
          </a:p>
          <a:p>
            <a:pPr eaLnBrk="1" hangingPunct="1">
              <a:defRPr/>
            </a:pPr>
            <a:r>
              <a:rPr lang="el-GR" smtClean="0"/>
              <a:t>Εξ’ άλλου, ο ίδιος ο κόσμος αφηγείται μια ιστορία.</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Rot="1" noChangeArrowheads="1"/>
          </p:cNvSpPr>
          <p:nvPr>
            <p:ph type="title"/>
          </p:nvPr>
        </p:nvSpPr>
        <p:spPr/>
        <p:txBody>
          <a:bodyPr/>
          <a:lstStyle/>
          <a:p>
            <a:pPr eaLnBrk="1" hangingPunct="1">
              <a:defRPr/>
            </a:pPr>
            <a:r>
              <a:rPr lang="el-GR" dirty="0" smtClean="0"/>
              <a:t>Γ.4</a:t>
            </a:r>
          </a:p>
        </p:txBody>
      </p:sp>
      <p:sp>
        <p:nvSpPr>
          <p:cNvPr id="196611" name="Rectangle 3"/>
          <p:cNvSpPr>
            <a:spLocks noGrp="1" noRot="1" noChangeArrowheads="1"/>
          </p:cNvSpPr>
          <p:nvPr>
            <p:ph type="body" idx="1"/>
          </p:nvPr>
        </p:nvSpPr>
        <p:spPr/>
        <p:txBody>
          <a:bodyPr/>
          <a:lstStyle/>
          <a:p>
            <a:pPr eaLnBrk="1" hangingPunct="1"/>
            <a:r>
              <a:rPr lang="el-GR" smtClean="0"/>
              <a:t>Το παιδί, το οποίο αφηγείται με δομή, αξιοποιώντας:</a:t>
            </a:r>
          </a:p>
          <a:p>
            <a:pPr eaLnBrk="1" hangingPunct="1"/>
            <a:r>
              <a:rPr lang="el-GR" smtClean="0"/>
              <a:t>α/ τη φωνολογική του οργάνωση, το πλούσιο μορφοσυντακτικό και τη νοηματοδότηση των σχέσεων, τις σημασιολογικές αποχρώσεις και την πραγματολογική συνθήκη, καθώς και…</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Rot="1" noChangeArrowheads="1"/>
          </p:cNvSpPr>
          <p:nvPr>
            <p:ph type="title"/>
          </p:nvPr>
        </p:nvSpPr>
        <p:spPr/>
        <p:txBody>
          <a:bodyPr/>
          <a:lstStyle/>
          <a:p>
            <a:pPr eaLnBrk="1" hangingPunct="1">
              <a:defRPr/>
            </a:pPr>
            <a:r>
              <a:rPr lang="el-GR" dirty="0" smtClean="0"/>
              <a:t>Γ.5</a:t>
            </a:r>
          </a:p>
        </p:txBody>
      </p:sp>
      <p:sp>
        <p:nvSpPr>
          <p:cNvPr id="197635" name="Rectangle 3"/>
          <p:cNvSpPr>
            <a:spLocks noGrp="1" noRot="1" noChangeArrowheads="1"/>
          </p:cNvSpPr>
          <p:nvPr>
            <p:ph type="body" idx="1"/>
          </p:nvPr>
        </p:nvSpPr>
        <p:spPr/>
        <p:txBody>
          <a:bodyPr/>
          <a:lstStyle/>
          <a:p>
            <a:pPr eaLnBrk="1" hangingPunct="1">
              <a:defRPr/>
            </a:pPr>
            <a:r>
              <a:rPr lang="el-GR" smtClean="0"/>
              <a:t>β/ την έμφυτη γλωσσική ετοιμότητα και την κοινωνικώς προσανατολισμένη προδιάθεση…</a:t>
            </a:r>
          </a:p>
          <a:p>
            <a:pPr eaLnBrk="1" hangingPunct="1">
              <a:defRPr/>
            </a:pPr>
            <a:r>
              <a:rPr lang="el-GR" smtClean="0"/>
              <a:t>…δομείται γλωσσικά και ψυχικά επαναφηγούμενο την προσωπική του ιστορία</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Rot="1" noChangeArrowheads="1"/>
          </p:cNvSpPr>
          <p:nvPr>
            <p:ph type="title"/>
          </p:nvPr>
        </p:nvSpPr>
        <p:spPr/>
        <p:txBody>
          <a:bodyPr/>
          <a:lstStyle/>
          <a:p>
            <a:pPr eaLnBrk="1" hangingPunct="1">
              <a:defRPr/>
            </a:pPr>
            <a:r>
              <a:rPr lang="el-GR" dirty="0" smtClean="0"/>
              <a:t>Γ.6</a:t>
            </a:r>
          </a:p>
        </p:txBody>
      </p:sp>
      <p:sp>
        <p:nvSpPr>
          <p:cNvPr id="201731" name="Rectangle 3"/>
          <p:cNvSpPr>
            <a:spLocks noGrp="1" noRot="1" noChangeArrowheads="1"/>
          </p:cNvSpPr>
          <p:nvPr>
            <p:ph type="body" idx="1"/>
          </p:nvPr>
        </p:nvSpPr>
        <p:spPr/>
        <p:txBody>
          <a:bodyPr/>
          <a:lstStyle/>
          <a:p>
            <a:pPr eaLnBrk="1" hangingPunct="1">
              <a:defRPr/>
            </a:pPr>
            <a:r>
              <a:rPr lang="el-GR" dirty="0" smtClean="0"/>
              <a:t>Κατανοούμε τον κόσμο (μας) ως μια δημιουργία που υπόκειται σε μια συνεχή επαναδημιουργία η οποία οφείλεται σε μια συνδυασμένη δράση διεργασιών.</a:t>
            </a:r>
          </a:p>
          <a:p>
            <a:pPr eaLnBrk="1" hangingPunct="1">
              <a:buFont typeface="Arial" charset="0"/>
              <a:buNone/>
              <a:defRPr/>
            </a:pPr>
            <a:endParaRPr lang="el-GR"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Rot="1" noChangeArrowheads="1"/>
          </p:cNvSpPr>
          <p:nvPr>
            <p:ph type="title"/>
          </p:nvPr>
        </p:nvSpPr>
        <p:spPr/>
        <p:txBody>
          <a:bodyPr/>
          <a:lstStyle/>
          <a:p>
            <a:pPr eaLnBrk="1" hangingPunct="1">
              <a:defRPr/>
            </a:pPr>
            <a:r>
              <a:rPr lang="el-GR" dirty="0" smtClean="0"/>
              <a:t>Γ.7</a:t>
            </a:r>
          </a:p>
        </p:txBody>
      </p:sp>
      <p:sp>
        <p:nvSpPr>
          <p:cNvPr id="202755" name="Rectangle 3"/>
          <p:cNvSpPr>
            <a:spLocks noGrp="1" noRot="1" noChangeArrowheads="1"/>
          </p:cNvSpPr>
          <p:nvPr>
            <p:ph type="body" idx="1"/>
          </p:nvPr>
        </p:nvSpPr>
        <p:spPr/>
        <p:txBody>
          <a:bodyPr/>
          <a:lstStyle/>
          <a:p>
            <a:pPr eaLnBrk="1" hangingPunct="1">
              <a:defRPr/>
            </a:pPr>
            <a:r>
              <a:rPr lang="en-US" smtClean="0"/>
              <a:t>Roman Jakobson</a:t>
            </a:r>
            <a:r>
              <a:rPr lang="el-GR" smtClean="0"/>
              <a:t>:</a:t>
            </a:r>
          </a:p>
          <a:p>
            <a:pPr eaLnBrk="1" hangingPunct="1">
              <a:buFont typeface="Arial" charset="0"/>
              <a:buNone/>
              <a:defRPr/>
            </a:pPr>
            <a:r>
              <a:rPr lang="el-GR" smtClean="0"/>
              <a:t>Μιλάμε για να ακουστούμε και έχουμε ανάγκη να ακουστούμε για να γίνουμε κατανοητοί.</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 Παρέμβαση</a:t>
            </a:r>
            <a:endParaRPr lang="el-GR" dirty="0"/>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Ε.1</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Η δημιουργία του εαυτού είναι μια αφηγηματική τέχνη</a:t>
            </a:r>
          </a:p>
          <a:p>
            <a:r>
              <a:rPr lang="el-GR" dirty="0" smtClean="0"/>
              <a:t>Η αφήγηση είναι ένας τρόπος εξημέρωσης του ανθρώπινου λάθους και της έκπληξης</a:t>
            </a:r>
          </a:p>
          <a:p>
            <a:r>
              <a:rPr lang="el-GR" dirty="0" smtClean="0"/>
              <a:t>Δεν είναι καθ’ αυτή η γλώσσα αλλά η αφήγηση  που διαμορφώνει την χρήση της (ακόμη και το ποιες </a:t>
            </a:r>
            <a:r>
              <a:rPr lang="el-GR" dirty="0" err="1" smtClean="0"/>
              <a:t>μορφοσυντακτικές</a:t>
            </a:r>
            <a:r>
              <a:rPr lang="el-GR" dirty="0" smtClean="0"/>
              <a:t> δομές θα ‘κατακτήσει’ το παιδί έτσι ώστε να αφηγηθεί και να ενταχθεί στο οικογενειακό αφήγημα)</a:t>
            </a:r>
          </a:p>
          <a:p>
            <a:r>
              <a:rPr lang="el-GR" dirty="0" smtClean="0"/>
              <a:t>Σχόλιο: μιλάμε σήμερα ή χρησιμοποιούμε την γλώσσα για να διεκπεραιώσουμε πρακτικά θέματα;</a:t>
            </a:r>
          </a:p>
          <a:p>
            <a:r>
              <a:rPr lang="el-GR" dirty="0" smtClean="0"/>
              <a:t>Με πόση ψυχική υγεία ‘χρησιμοποιούμε’ την επικοινωνία;</a:t>
            </a:r>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p:cNvSpPr>
            <a:spLocks noGrp="1" noRot="1" noChangeArrowheads="1"/>
          </p:cNvSpPr>
          <p:nvPr>
            <p:ph type="title"/>
          </p:nvPr>
        </p:nvSpPr>
        <p:spPr>
          <a:noFill/>
          <a:ln/>
        </p:spPr>
        <p:txBody>
          <a:bodyPr/>
          <a:lstStyle/>
          <a:p>
            <a:r>
              <a:rPr lang="el-GR" dirty="0" smtClean="0">
                <a:effectLst/>
              </a:rPr>
              <a:t>Ε.2</a:t>
            </a:r>
            <a:r>
              <a:rPr lang="en-US" dirty="0" smtClean="0">
                <a:effectLst/>
              </a:rPr>
              <a:t> </a:t>
            </a:r>
            <a:r>
              <a:rPr lang="el-GR" dirty="0" smtClean="0">
                <a:effectLst/>
              </a:rPr>
              <a:t>Παρέμβαση</a:t>
            </a:r>
          </a:p>
        </p:txBody>
      </p:sp>
      <p:sp>
        <p:nvSpPr>
          <p:cNvPr id="373763" name="Rectangle 3"/>
          <p:cNvSpPr>
            <a:spLocks noGrp="1" noRot="1" noChangeArrowheads="1"/>
          </p:cNvSpPr>
          <p:nvPr>
            <p:ph type="body" idx="1"/>
          </p:nvPr>
        </p:nvSpPr>
        <p:spPr>
          <a:noFill/>
          <a:ln/>
        </p:spPr>
        <p:txBody>
          <a:bodyPr/>
          <a:lstStyle/>
          <a:p>
            <a:pPr>
              <a:buFont typeface="Arial" charset="0"/>
              <a:buNone/>
            </a:pPr>
            <a:r>
              <a:rPr lang="en-US" smtClean="0">
                <a:effectLst/>
              </a:rPr>
              <a:t>The child must represent herself as a person within a social nexus, not simply as an ego with wants and needs. The child must also come to understand and represent how events unfold through time &amp; space because they are essential defining dimensions of socially constituted activities.</a:t>
            </a:r>
            <a:endParaRPr lang="el-GR" smtClean="0">
              <a:effectLst/>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2"/>
          <p:cNvSpPr>
            <a:spLocks noGrp="1" noRot="1" noChangeArrowheads="1"/>
          </p:cNvSpPr>
          <p:nvPr>
            <p:ph type="title"/>
          </p:nvPr>
        </p:nvSpPr>
        <p:spPr>
          <a:noFill/>
          <a:ln/>
        </p:spPr>
        <p:txBody>
          <a:bodyPr/>
          <a:lstStyle/>
          <a:p>
            <a:r>
              <a:rPr lang="el-GR" dirty="0" smtClean="0">
                <a:effectLst/>
              </a:rPr>
              <a:t>Ε.</a:t>
            </a:r>
            <a:r>
              <a:rPr lang="en-US" dirty="0" smtClean="0">
                <a:effectLst/>
              </a:rPr>
              <a:t>3 </a:t>
            </a:r>
            <a:r>
              <a:rPr lang="el-GR" dirty="0" smtClean="0">
                <a:effectLst/>
              </a:rPr>
              <a:t>Παρέμβαση</a:t>
            </a:r>
          </a:p>
        </p:txBody>
      </p:sp>
      <p:sp>
        <p:nvSpPr>
          <p:cNvPr id="370691" name="Rectangle 3"/>
          <p:cNvSpPr>
            <a:spLocks noGrp="1" noRot="1" noChangeArrowheads="1"/>
          </p:cNvSpPr>
          <p:nvPr>
            <p:ph type="body" idx="1"/>
          </p:nvPr>
        </p:nvSpPr>
        <p:spPr>
          <a:noFill/>
          <a:ln/>
        </p:spPr>
        <p:txBody>
          <a:bodyPr/>
          <a:lstStyle/>
          <a:p>
            <a:pPr>
              <a:lnSpc>
                <a:spcPct val="90000"/>
              </a:lnSpc>
              <a:buFont typeface="Arial" charset="0"/>
              <a:buNone/>
            </a:pPr>
            <a:r>
              <a:rPr lang="el-GR" sz="2800" smtClean="0">
                <a:effectLst/>
              </a:rPr>
              <a:t>Άρα, ποια μορφή πρέπει να έχει η παρέμβαση;</a:t>
            </a:r>
          </a:p>
          <a:p>
            <a:pPr>
              <a:lnSpc>
                <a:spcPct val="90000"/>
              </a:lnSpc>
              <a:buFont typeface="Arial" charset="0"/>
              <a:buNone/>
            </a:pPr>
            <a:r>
              <a:rPr lang="el-GR" sz="2800" smtClean="0">
                <a:effectLst/>
              </a:rPr>
              <a:t>Το παιδί πρέπει να οργανώσει την αφήγησή του για να οργανώσει τον εαυτό του… πώς; Αφηγούμενο</a:t>
            </a:r>
          </a:p>
          <a:p>
            <a:pPr>
              <a:lnSpc>
                <a:spcPct val="90000"/>
              </a:lnSpc>
              <a:buFont typeface="Arial" charset="0"/>
              <a:buNone/>
            </a:pPr>
            <a:r>
              <a:rPr lang="el-GR" sz="2800" smtClean="0">
                <a:effectLst/>
              </a:rPr>
              <a:t>   το τι έκανε (από την αρχή της ζωής του)</a:t>
            </a:r>
          </a:p>
          <a:p>
            <a:pPr>
              <a:lnSpc>
                <a:spcPct val="90000"/>
              </a:lnSpc>
              <a:buFont typeface="Arial" charset="0"/>
              <a:buNone/>
            </a:pPr>
            <a:r>
              <a:rPr lang="el-GR" sz="2800" smtClean="0">
                <a:effectLst/>
              </a:rPr>
              <a:t>Κάρτες καταστημάτων με χάρτες… μπορεί να καταλάβει ποιο είναι το πιο σημαντικό;</a:t>
            </a:r>
          </a:p>
          <a:p>
            <a:pPr>
              <a:lnSpc>
                <a:spcPct val="90000"/>
              </a:lnSpc>
              <a:buFont typeface="Arial" charset="0"/>
              <a:buNone/>
            </a:pPr>
            <a:r>
              <a:rPr lang="el-GR" sz="2800" smtClean="0">
                <a:effectLst/>
              </a:rPr>
              <a:t>Σε μια διαδοχή εικόνων; Πώς αφηγείται; Αν αρχίζει λέγοντας ‘είναι ένας, μια φορά &amp; έναν καιρό…’, τότε δεν έχει υποκείμενο, δεν μπορεί να κάνει πρόταση.</a:t>
            </a:r>
          </a:p>
          <a:p>
            <a:pPr>
              <a:lnSpc>
                <a:spcPct val="90000"/>
              </a:lnSpc>
              <a:buFont typeface="Arial" charset="0"/>
              <a:buNone/>
            </a:pPr>
            <a:endParaRPr lang="el-GR" sz="2800" smtClean="0">
              <a:effectLst/>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2"/>
          <p:cNvSpPr>
            <a:spLocks noGrp="1" noRot="1" noChangeArrowheads="1"/>
          </p:cNvSpPr>
          <p:nvPr>
            <p:ph type="title"/>
          </p:nvPr>
        </p:nvSpPr>
        <p:spPr>
          <a:noFill/>
          <a:ln/>
        </p:spPr>
        <p:txBody>
          <a:bodyPr/>
          <a:lstStyle/>
          <a:p>
            <a:r>
              <a:rPr lang="el-GR" dirty="0" smtClean="0">
                <a:effectLst/>
              </a:rPr>
              <a:t>Ε.4</a:t>
            </a:r>
            <a:r>
              <a:rPr lang="en-US" dirty="0" smtClean="0">
                <a:effectLst/>
              </a:rPr>
              <a:t> </a:t>
            </a:r>
            <a:r>
              <a:rPr lang="el-GR" dirty="0" smtClean="0">
                <a:effectLst/>
              </a:rPr>
              <a:t>Παρέμβαση</a:t>
            </a:r>
          </a:p>
        </p:txBody>
      </p:sp>
      <p:sp>
        <p:nvSpPr>
          <p:cNvPr id="371715" name="Rectangle 3"/>
          <p:cNvSpPr>
            <a:spLocks noGrp="1" noRot="1" noChangeArrowheads="1"/>
          </p:cNvSpPr>
          <p:nvPr>
            <p:ph type="body" idx="1"/>
          </p:nvPr>
        </p:nvSpPr>
        <p:spPr>
          <a:noFill/>
          <a:ln/>
        </p:spPr>
        <p:txBody>
          <a:bodyPr/>
          <a:lstStyle/>
          <a:p>
            <a:pPr>
              <a:lnSpc>
                <a:spcPct val="80000"/>
              </a:lnSpc>
              <a:buFont typeface="Arial" charset="0"/>
              <a:buNone/>
            </a:pPr>
            <a:r>
              <a:rPr lang="el-GR" sz="2800" dirty="0" smtClean="0">
                <a:effectLst/>
              </a:rPr>
              <a:t>Δοκιμάστε κάρτες με περισσότερα από ένα υποκείμενα. Δύσκολο να καταλάβει αν (ο μπαμπάς/κύριος &amp; το παιδί ή μόνο ο ένας) είναι το υποκείμενο. Έχει χάσει το νόημα από την αρχή – έχει κατακερματισμένη αφήγηση</a:t>
            </a:r>
          </a:p>
          <a:p>
            <a:pPr>
              <a:lnSpc>
                <a:spcPct val="80000"/>
              </a:lnSpc>
              <a:buFont typeface="Arial" charset="0"/>
              <a:buNone/>
            </a:pPr>
            <a:r>
              <a:rPr lang="el-GR" sz="2800" dirty="0" smtClean="0">
                <a:effectLst/>
              </a:rPr>
              <a:t>Όταν αφηγούμαι είμαι δράστης, οι ιστορίες μού ‘ανήκουν’, είμαι οργανωμένος </a:t>
            </a:r>
            <a:r>
              <a:rPr lang="el-GR" sz="2800" dirty="0" err="1" smtClean="0">
                <a:effectLst/>
              </a:rPr>
              <a:t>χωροχρονικά</a:t>
            </a:r>
            <a:r>
              <a:rPr lang="el-GR" sz="2800" dirty="0" smtClean="0">
                <a:effectLst/>
              </a:rPr>
              <a:t>, όταν αφηγούμαι ξέρω ότι ο άλλος δεν ξέρει την ιστορία, άρα του την λέω εξηγώντας την, η </a:t>
            </a:r>
            <a:r>
              <a:rPr lang="el-GR" sz="2800" dirty="0" err="1" smtClean="0">
                <a:effectLst/>
              </a:rPr>
              <a:t>αναφορικότητα</a:t>
            </a:r>
            <a:r>
              <a:rPr lang="el-GR" sz="2800" dirty="0" smtClean="0">
                <a:effectLst/>
              </a:rPr>
              <a:t> &amp; </a:t>
            </a:r>
            <a:r>
              <a:rPr lang="el-GR" sz="2800" dirty="0" err="1" smtClean="0">
                <a:effectLst/>
              </a:rPr>
              <a:t>καταφορικότητα</a:t>
            </a:r>
            <a:r>
              <a:rPr lang="el-GR" sz="2800" dirty="0" smtClean="0">
                <a:effectLst/>
              </a:rPr>
              <a:t> ισχύει, δεν μπλέκω 2 ιστορίες </a:t>
            </a:r>
            <a:r>
              <a:rPr lang="el-GR" sz="2800" dirty="0" err="1" smtClean="0">
                <a:effectLst/>
              </a:rPr>
              <a:t>μαζύ</a:t>
            </a:r>
            <a:r>
              <a:rPr lang="el-GR" sz="2800" dirty="0" smtClean="0">
                <a:effectLst/>
              </a:rPr>
              <a:t> (τι έκανα το Πάσχα πριν 2 εβδομάδες με το τι έκανα το προηγούμενο καλοκαίρι)</a:t>
            </a:r>
            <a:r>
              <a:rPr lang="en-US" sz="2800" dirty="0" smtClean="0">
                <a:effectLst/>
              </a:rPr>
              <a:t>, </a:t>
            </a:r>
            <a:r>
              <a:rPr lang="el-GR" sz="2800" dirty="0" smtClean="0">
                <a:effectLst/>
              </a:rPr>
              <a:t>‘</a:t>
            </a:r>
            <a:r>
              <a:rPr lang="el-GR" sz="2800" dirty="0" err="1" smtClean="0">
                <a:effectLst/>
              </a:rPr>
              <a:t>αποπλαισιώνω</a:t>
            </a:r>
            <a:r>
              <a:rPr lang="el-GR" dirty="0" smtClean="0"/>
              <a:t>’ την αφήγηση</a:t>
            </a:r>
            <a:endParaRPr lang="el-GR" sz="2800" dirty="0" smtClean="0">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Rectangle 2"/>
          <p:cNvSpPr>
            <a:spLocks noGrp="1" noRot="1" noChangeArrowheads="1"/>
          </p:cNvSpPr>
          <p:nvPr>
            <p:ph type="title"/>
          </p:nvPr>
        </p:nvSpPr>
        <p:spPr>
          <a:noFill/>
          <a:ln/>
        </p:spPr>
        <p:txBody>
          <a:bodyPr>
            <a:normAutofit/>
          </a:bodyPr>
          <a:lstStyle/>
          <a:p>
            <a:r>
              <a:rPr lang="el-GR" sz="4000" dirty="0" smtClean="0">
                <a:effectLst/>
              </a:rPr>
              <a:t>0.2 Πρωταρχική </a:t>
            </a:r>
            <a:r>
              <a:rPr lang="el-GR" sz="4000" dirty="0" err="1" smtClean="0">
                <a:effectLst/>
              </a:rPr>
              <a:t>Προφορικότητα</a:t>
            </a:r>
            <a:endParaRPr lang="el-GR" sz="4000" dirty="0" smtClean="0">
              <a:effectLst/>
            </a:endParaRPr>
          </a:p>
        </p:txBody>
      </p:sp>
      <p:sp>
        <p:nvSpPr>
          <p:cNvPr id="364547" name="Rectangle 3"/>
          <p:cNvSpPr>
            <a:spLocks noGrp="1" noRot="1" noChangeArrowheads="1"/>
          </p:cNvSpPr>
          <p:nvPr>
            <p:ph type="body" idx="1"/>
          </p:nvPr>
        </p:nvSpPr>
        <p:spPr>
          <a:noFill/>
          <a:ln/>
        </p:spPr>
        <p:txBody>
          <a:bodyPr/>
          <a:lstStyle/>
          <a:p>
            <a:pPr>
              <a:lnSpc>
                <a:spcPct val="90000"/>
              </a:lnSpc>
              <a:buFont typeface="Arial" charset="0"/>
              <a:buNone/>
            </a:pPr>
            <a:endParaRPr lang="el-GR" sz="2400" dirty="0" smtClean="0">
              <a:effectLst/>
              <a:cs typeface="Tahoma" charset="0"/>
            </a:endParaRPr>
          </a:p>
          <a:p>
            <a:pPr>
              <a:lnSpc>
                <a:spcPct val="90000"/>
              </a:lnSpc>
              <a:buFont typeface="Arial" charset="0"/>
              <a:buNone/>
            </a:pPr>
            <a:r>
              <a:rPr lang="el-GR" sz="2400" dirty="0" smtClean="0">
                <a:effectLst/>
                <a:cs typeface="Tahoma" charset="0"/>
              </a:rPr>
              <a:t>̛ Εν </a:t>
            </a:r>
            <a:r>
              <a:rPr lang="el-GR" sz="2400" dirty="0" err="1" smtClean="0">
                <a:effectLst/>
                <a:cs typeface="Tahoma" charset="0"/>
              </a:rPr>
              <a:t>ἀρχῇ</a:t>
            </a:r>
            <a:r>
              <a:rPr lang="el-GR" sz="2400" dirty="0" smtClean="0">
                <a:effectLst/>
                <a:cs typeface="Tahoma" charset="0"/>
              </a:rPr>
              <a:t> </a:t>
            </a:r>
            <a:r>
              <a:rPr lang="el-GR" sz="2400" dirty="0" err="1" smtClean="0">
                <a:effectLst/>
                <a:cs typeface="Tahoma" charset="0"/>
              </a:rPr>
              <a:t>ἦν</a:t>
            </a:r>
            <a:r>
              <a:rPr lang="el-GR" sz="2400" dirty="0" smtClean="0">
                <a:effectLst/>
                <a:cs typeface="Tahoma" charset="0"/>
              </a:rPr>
              <a:t> ἡ </a:t>
            </a:r>
            <a:r>
              <a:rPr lang="el-GR" sz="2400" dirty="0" err="1" smtClean="0">
                <a:effectLst/>
                <a:cs typeface="Tahoma" charset="0"/>
              </a:rPr>
              <a:t>σχέσις</a:t>
            </a:r>
            <a:r>
              <a:rPr lang="el-GR" sz="2400" dirty="0" smtClean="0">
                <a:effectLst/>
                <a:cs typeface="Tahoma" charset="0"/>
              </a:rPr>
              <a:t>  (</a:t>
            </a:r>
            <a:r>
              <a:rPr lang="en-US" sz="2400" dirty="0" smtClean="0">
                <a:effectLst/>
                <a:cs typeface="Tahoma" charset="0"/>
              </a:rPr>
              <a:t>Martin Buber</a:t>
            </a:r>
            <a:r>
              <a:rPr lang="el-GR" sz="2400" dirty="0" smtClean="0">
                <a:effectLst/>
                <a:cs typeface="Tahoma" charset="0"/>
              </a:rPr>
              <a:t>, 1923</a:t>
            </a:r>
            <a:r>
              <a:rPr lang="en-US" sz="2400" dirty="0" smtClean="0">
                <a:effectLst/>
                <a:cs typeface="Tahoma" charset="0"/>
              </a:rPr>
              <a:t>)</a:t>
            </a:r>
            <a:endParaRPr lang="el-GR" sz="2400" dirty="0" smtClean="0">
              <a:effectLst/>
              <a:cs typeface="Tahoma" charset="0"/>
            </a:endParaRPr>
          </a:p>
          <a:p>
            <a:pPr>
              <a:lnSpc>
                <a:spcPct val="90000"/>
              </a:lnSpc>
              <a:buFont typeface="Arial" charset="0"/>
              <a:buNone/>
            </a:pPr>
            <a:endParaRPr lang="el-GR" sz="2400" dirty="0" smtClean="0">
              <a:effectLst/>
              <a:cs typeface="Tahoma" charset="0"/>
            </a:endParaRPr>
          </a:p>
          <a:p>
            <a:pPr>
              <a:lnSpc>
                <a:spcPct val="90000"/>
              </a:lnSpc>
              <a:buFont typeface="Arial" charset="0"/>
              <a:buNone/>
            </a:pPr>
            <a:endParaRPr lang="el-GR" sz="2400" dirty="0" smtClean="0">
              <a:effectLst/>
              <a:cs typeface="Tahoma" charset="0"/>
            </a:endParaRPr>
          </a:p>
          <a:p>
            <a:pPr>
              <a:lnSpc>
                <a:spcPct val="90000"/>
              </a:lnSpc>
              <a:buFont typeface="Arial" charset="0"/>
              <a:buNone/>
            </a:pPr>
            <a:r>
              <a:rPr lang="el-GR" sz="2400" dirty="0" smtClean="0">
                <a:effectLst/>
                <a:cs typeface="Tahoma" charset="0"/>
              </a:rPr>
              <a:t> </a:t>
            </a:r>
            <a:r>
              <a:rPr lang="el-GR" sz="2400" dirty="0" err="1" smtClean="0">
                <a:effectLst/>
                <a:cs typeface="Tahoma" charset="0"/>
              </a:rPr>
              <a:t>Ἐν</a:t>
            </a:r>
            <a:r>
              <a:rPr lang="el-GR" sz="2400" dirty="0" smtClean="0">
                <a:effectLst/>
                <a:cs typeface="Tahoma" charset="0"/>
              </a:rPr>
              <a:t> </a:t>
            </a:r>
            <a:r>
              <a:rPr lang="el-GR" sz="2400" dirty="0" err="1" smtClean="0">
                <a:effectLst/>
                <a:cs typeface="Tahoma" charset="0"/>
              </a:rPr>
              <a:t>ἀρχῇ</a:t>
            </a:r>
            <a:r>
              <a:rPr lang="el-GR" sz="2400" dirty="0" smtClean="0">
                <a:effectLst/>
                <a:cs typeface="Tahoma" charset="0"/>
              </a:rPr>
              <a:t> </a:t>
            </a:r>
            <a:r>
              <a:rPr lang="el-GR" sz="2400" dirty="0" err="1" smtClean="0">
                <a:effectLst/>
                <a:cs typeface="Tahoma" charset="0"/>
              </a:rPr>
              <a:t>ἦν</a:t>
            </a:r>
            <a:r>
              <a:rPr lang="el-GR" sz="2400" dirty="0" smtClean="0">
                <a:effectLst/>
                <a:cs typeface="Tahoma" charset="0"/>
              </a:rPr>
              <a:t> ἡ </a:t>
            </a:r>
            <a:r>
              <a:rPr lang="el-GR" sz="2400" dirty="0" err="1" smtClean="0">
                <a:effectLst/>
                <a:cs typeface="Tahoma" charset="0"/>
              </a:rPr>
              <a:t>πρᾶξις</a:t>
            </a:r>
            <a:r>
              <a:rPr lang="en-US" sz="2400" dirty="0" smtClean="0">
                <a:effectLst/>
                <a:cs typeface="Tahoma" charset="0"/>
              </a:rPr>
              <a:t>  (Goethe)</a:t>
            </a:r>
            <a:endParaRPr lang="el-GR" sz="2400" dirty="0" smtClean="0">
              <a:effectLst/>
              <a:cs typeface="Tahoma" charset="0"/>
            </a:endParaRPr>
          </a:p>
          <a:p>
            <a:pPr>
              <a:lnSpc>
                <a:spcPct val="90000"/>
              </a:lnSpc>
              <a:buFont typeface="Arial" charset="0"/>
              <a:buNone/>
            </a:pPr>
            <a:endParaRPr lang="el-GR" sz="2400" dirty="0" smtClean="0">
              <a:effectLst/>
              <a:cs typeface="Tahoma" charset="0"/>
            </a:endParaRPr>
          </a:p>
          <a:p>
            <a:pPr>
              <a:lnSpc>
                <a:spcPct val="90000"/>
              </a:lnSpc>
              <a:buFont typeface="Arial" charset="0"/>
              <a:buNone/>
            </a:pPr>
            <a:endParaRPr lang="el-GR" sz="2400" dirty="0" smtClean="0">
              <a:effectLst/>
              <a:cs typeface="Tahoma" charset="0"/>
            </a:endParaRPr>
          </a:p>
          <a:p>
            <a:pPr>
              <a:lnSpc>
                <a:spcPct val="90000"/>
              </a:lnSpc>
              <a:buFont typeface="Arial" charset="0"/>
              <a:buNone/>
            </a:pPr>
            <a:r>
              <a:rPr lang="el-GR" sz="2400" dirty="0" smtClean="0">
                <a:effectLst/>
                <a:cs typeface="Tahoma" charset="0"/>
              </a:rPr>
              <a:t> </a:t>
            </a:r>
            <a:r>
              <a:rPr lang="el-GR" sz="2400" dirty="0" err="1" smtClean="0">
                <a:effectLst/>
                <a:cs typeface="Tahoma" charset="0"/>
              </a:rPr>
              <a:t>Ἐν</a:t>
            </a:r>
            <a:r>
              <a:rPr lang="el-GR" sz="2400" dirty="0" smtClean="0">
                <a:effectLst/>
                <a:cs typeface="Tahoma" charset="0"/>
              </a:rPr>
              <a:t> </a:t>
            </a:r>
            <a:r>
              <a:rPr lang="el-GR" sz="2400" dirty="0" err="1" smtClean="0">
                <a:effectLst/>
                <a:cs typeface="Tahoma" charset="0"/>
              </a:rPr>
              <a:t>ἀρχῇ</a:t>
            </a:r>
            <a:r>
              <a:rPr lang="el-GR" sz="2400" dirty="0" smtClean="0">
                <a:effectLst/>
                <a:cs typeface="Tahoma" charset="0"/>
              </a:rPr>
              <a:t> </a:t>
            </a:r>
            <a:r>
              <a:rPr lang="el-GR" sz="2400" dirty="0" err="1" smtClean="0">
                <a:effectLst/>
                <a:cs typeface="Tahoma" charset="0"/>
              </a:rPr>
              <a:t>ἦν</a:t>
            </a:r>
            <a:r>
              <a:rPr lang="el-GR" sz="2400" dirty="0" smtClean="0">
                <a:effectLst/>
                <a:cs typeface="Tahoma" charset="0"/>
              </a:rPr>
              <a:t> ὁ λόγος</a:t>
            </a:r>
            <a:r>
              <a:rPr lang="en-US" sz="2400" dirty="0" smtClean="0">
                <a:effectLst/>
                <a:cs typeface="Tahoma" charset="0"/>
              </a:rPr>
              <a:t>   (</a:t>
            </a:r>
            <a:r>
              <a:rPr lang="el-GR" sz="2400" dirty="0" smtClean="0">
                <a:effectLst/>
                <a:cs typeface="Tahoma" charset="0"/>
              </a:rPr>
              <a:t>Κατά Ιωάννη)</a:t>
            </a:r>
          </a:p>
          <a:p>
            <a:pPr>
              <a:lnSpc>
                <a:spcPct val="90000"/>
              </a:lnSpc>
              <a:buFont typeface="Arial" charset="0"/>
              <a:buNone/>
            </a:pPr>
            <a:endParaRPr lang="el-GR" sz="2400" dirty="0" smtClean="0">
              <a:effectLst/>
              <a:cs typeface="Tahoma" charset="0"/>
            </a:endParaRPr>
          </a:p>
          <a:p>
            <a:pPr>
              <a:lnSpc>
                <a:spcPct val="90000"/>
              </a:lnSpc>
              <a:buFont typeface="Arial" charset="0"/>
              <a:buNone/>
            </a:pPr>
            <a:endParaRPr lang="el-GR" sz="2400" dirty="0" smtClean="0">
              <a:effectLst/>
              <a:cs typeface="Tahoma"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Rectangle 2"/>
          <p:cNvSpPr>
            <a:spLocks noGrp="1" noRot="1" noChangeArrowheads="1"/>
          </p:cNvSpPr>
          <p:nvPr>
            <p:ph type="title"/>
          </p:nvPr>
        </p:nvSpPr>
        <p:spPr>
          <a:noFill/>
          <a:ln/>
        </p:spPr>
        <p:txBody>
          <a:bodyPr/>
          <a:lstStyle/>
          <a:p>
            <a:r>
              <a:rPr lang="el-GR" dirty="0" smtClean="0">
                <a:effectLst/>
              </a:rPr>
              <a:t>Ε.5 Παρέμβαση</a:t>
            </a:r>
          </a:p>
        </p:txBody>
      </p:sp>
      <p:sp>
        <p:nvSpPr>
          <p:cNvPr id="374787" name="Rectangle 3"/>
          <p:cNvSpPr>
            <a:spLocks noGrp="1" noRot="1" noChangeArrowheads="1"/>
          </p:cNvSpPr>
          <p:nvPr>
            <p:ph type="body" idx="1"/>
          </p:nvPr>
        </p:nvSpPr>
        <p:spPr>
          <a:noFill/>
          <a:ln/>
        </p:spPr>
        <p:txBody>
          <a:bodyPr/>
          <a:lstStyle/>
          <a:p>
            <a:pPr>
              <a:buFont typeface="Arial" charset="0"/>
              <a:buNone/>
            </a:pPr>
            <a:r>
              <a:rPr lang="el-GR" sz="2800" dirty="0" smtClean="0">
                <a:effectLst/>
              </a:rPr>
              <a:t>Όταν αφηγηθώ καλύτερα θα γράψω καλύτερα (ευρύτερο λεξιλόγιο, πιο επεξηγηματικά, με καλύτερη δομή κ σημεία στίξης – όχι με καλύτερη ορθογραφία).</a:t>
            </a:r>
          </a:p>
          <a:p>
            <a:pPr>
              <a:buFont typeface="Arial" charset="0"/>
              <a:buNone/>
            </a:pPr>
            <a:r>
              <a:rPr lang="el-GR" sz="2800" dirty="0" smtClean="0">
                <a:effectLst/>
              </a:rPr>
              <a:t>Θα μου είναι πιο εύκολο να ξεφύγω κάπως από το κυριολεκτικό και το γραμμικό και από το ‘και μετά.. και μετά…’. Θα έχω κάτι να πω για το πώς ένιωσα, τι άλλο θα μπορούσα να κάνω… το κείμενο (δηλ η αφήγηση) διευρύνεται.  </a:t>
            </a:r>
          </a:p>
          <a:p>
            <a:pPr>
              <a:buFont typeface="Arial" charset="0"/>
              <a:buNone/>
            </a:pPr>
            <a:r>
              <a:rPr lang="el-GR" dirty="0" smtClean="0"/>
              <a:t>Το παιδί δεν ξέρει ότι αυτό που λέει δεν έχει νόημα</a:t>
            </a:r>
            <a:endParaRPr lang="el-GR" sz="2800" dirty="0" smtClean="0">
              <a:effectLst/>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Rectangle 2"/>
          <p:cNvSpPr>
            <a:spLocks noGrp="1" noRot="1" noChangeArrowheads="1"/>
          </p:cNvSpPr>
          <p:nvPr>
            <p:ph type="title"/>
          </p:nvPr>
        </p:nvSpPr>
        <p:spPr>
          <a:noFill/>
          <a:ln/>
        </p:spPr>
        <p:txBody>
          <a:bodyPr/>
          <a:lstStyle/>
          <a:p>
            <a:r>
              <a:rPr lang="el-GR" dirty="0" smtClean="0">
                <a:effectLst/>
              </a:rPr>
              <a:t>Ε.6 Σύνοψη της Παρέμβασης.</a:t>
            </a:r>
          </a:p>
        </p:txBody>
      </p:sp>
      <p:sp>
        <p:nvSpPr>
          <p:cNvPr id="404483" name="Rectangle 3"/>
          <p:cNvSpPr>
            <a:spLocks noGrp="1" noRot="1" noChangeArrowheads="1"/>
          </p:cNvSpPr>
          <p:nvPr>
            <p:ph type="body" idx="1"/>
          </p:nvPr>
        </p:nvSpPr>
        <p:spPr>
          <a:noFill/>
          <a:ln/>
        </p:spPr>
        <p:txBody>
          <a:bodyPr/>
          <a:lstStyle/>
          <a:p>
            <a:pPr>
              <a:lnSpc>
                <a:spcPct val="90000"/>
              </a:lnSpc>
              <a:buFont typeface="Arial" charset="0"/>
              <a:buNone/>
            </a:pPr>
            <a:r>
              <a:rPr lang="el-GR" sz="2800" smtClean="0">
                <a:effectLst/>
              </a:rPr>
              <a:t>Όταν δουλεύουμε την φωνολογία, ποια αναπαράσταση δουλεύουμε; Τι αναπαριστώ με την φωνολογία;</a:t>
            </a:r>
          </a:p>
          <a:p>
            <a:pPr>
              <a:lnSpc>
                <a:spcPct val="90000"/>
              </a:lnSpc>
              <a:buFont typeface="Arial" charset="0"/>
              <a:buNone/>
            </a:pPr>
            <a:endParaRPr lang="el-GR" sz="2800" smtClean="0">
              <a:effectLst/>
            </a:endParaRPr>
          </a:p>
          <a:p>
            <a:pPr>
              <a:lnSpc>
                <a:spcPct val="90000"/>
              </a:lnSpc>
              <a:buFont typeface="Arial" charset="0"/>
              <a:buNone/>
            </a:pPr>
            <a:r>
              <a:rPr lang="el-GR" sz="2800" smtClean="0">
                <a:effectLst/>
              </a:rPr>
              <a:t>Όταν δουλεύουμε την ορθογραφία, ποια αναπαράσταση δουλεύουμε; Τι αναπαριστώ με την ορθογραφία;</a:t>
            </a:r>
          </a:p>
          <a:p>
            <a:pPr>
              <a:lnSpc>
                <a:spcPct val="90000"/>
              </a:lnSpc>
              <a:buFont typeface="Arial" charset="0"/>
              <a:buNone/>
            </a:pPr>
            <a:endParaRPr lang="el-GR" sz="2800" smtClean="0">
              <a:effectLst/>
            </a:endParaRPr>
          </a:p>
          <a:p>
            <a:pPr>
              <a:lnSpc>
                <a:spcPct val="90000"/>
              </a:lnSpc>
              <a:buFont typeface="Arial" charset="0"/>
              <a:buNone/>
            </a:pPr>
            <a:r>
              <a:rPr lang="el-GR" sz="2800" smtClean="0">
                <a:effectLst/>
              </a:rPr>
              <a:t>Όταν δουλεύουμε την αφήγηση, ποια αναπαράσταση δουλεύουμε; Τι αναπαριστώ με την αφήγηση;</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Rectangle 2"/>
          <p:cNvSpPr>
            <a:spLocks noGrp="1" noRot="1" noChangeArrowheads="1"/>
          </p:cNvSpPr>
          <p:nvPr>
            <p:ph type="title"/>
          </p:nvPr>
        </p:nvSpPr>
        <p:spPr>
          <a:noFill/>
          <a:ln/>
        </p:spPr>
        <p:txBody>
          <a:bodyPr/>
          <a:lstStyle/>
          <a:p>
            <a:r>
              <a:rPr lang="el-GR" dirty="0" smtClean="0">
                <a:effectLst/>
              </a:rPr>
              <a:t>Ε.7 Σύνοψη της Παρέμβασης.</a:t>
            </a:r>
          </a:p>
        </p:txBody>
      </p:sp>
      <p:sp>
        <p:nvSpPr>
          <p:cNvPr id="389123" name="Rectangle 3"/>
          <p:cNvSpPr>
            <a:spLocks noGrp="1" noRot="1" noChangeArrowheads="1"/>
          </p:cNvSpPr>
          <p:nvPr>
            <p:ph type="body" idx="1"/>
          </p:nvPr>
        </p:nvSpPr>
        <p:spPr>
          <a:noFill/>
          <a:ln/>
        </p:spPr>
        <p:txBody>
          <a:bodyPr/>
          <a:lstStyle/>
          <a:p>
            <a:pPr>
              <a:lnSpc>
                <a:spcPct val="80000"/>
              </a:lnSpc>
              <a:buFont typeface="Arial" charset="0"/>
              <a:buNone/>
            </a:pPr>
            <a:r>
              <a:rPr lang="el-GR" sz="2800" smtClean="0">
                <a:effectLst/>
              </a:rPr>
              <a:t>1/ ψυχικός συνομιλητής του παιδιού</a:t>
            </a:r>
          </a:p>
          <a:p>
            <a:pPr>
              <a:lnSpc>
                <a:spcPct val="80000"/>
              </a:lnSpc>
              <a:buFont typeface="Arial" charset="0"/>
              <a:buNone/>
            </a:pPr>
            <a:r>
              <a:rPr lang="el-GR" sz="2800" smtClean="0">
                <a:effectLst/>
              </a:rPr>
              <a:t>2/ οργάνωση της αφήγησης:</a:t>
            </a:r>
          </a:p>
          <a:p>
            <a:pPr>
              <a:lnSpc>
                <a:spcPct val="80000"/>
              </a:lnSpc>
              <a:buFont typeface="Arial" charset="0"/>
              <a:buNone/>
            </a:pPr>
            <a:r>
              <a:rPr lang="el-GR" sz="2800" smtClean="0">
                <a:effectLst/>
              </a:rPr>
              <a:t>-οργάνωση του εαυτού</a:t>
            </a:r>
          </a:p>
          <a:p>
            <a:pPr>
              <a:lnSpc>
                <a:spcPct val="80000"/>
              </a:lnSpc>
              <a:buFont typeface="Arial" charset="0"/>
              <a:buNone/>
            </a:pPr>
            <a:r>
              <a:rPr lang="el-GR" sz="2800" smtClean="0">
                <a:effectLst/>
              </a:rPr>
              <a:t>-μορφοποίηση σχεδίου</a:t>
            </a:r>
          </a:p>
          <a:p>
            <a:pPr>
              <a:lnSpc>
                <a:spcPct val="80000"/>
              </a:lnSpc>
              <a:buFont typeface="Arial" charset="0"/>
              <a:buNone/>
            </a:pPr>
            <a:r>
              <a:rPr lang="el-GR" sz="2800" smtClean="0">
                <a:effectLst/>
              </a:rPr>
              <a:t>-ειρμός &amp; συνοχή χωροχρόνου</a:t>
            </a:r>
          </a:p>
          <a:p>
            <a:pPr>
              <a:lnSpc>
                <a:spcPct val="80000"/>
              </a:lnSpc>
              <a:buFont typeface="Arial" charset="0"/>
              <a:buNone/>
            </a:pPr>
            <a:r>
              <a:rPr lang="el-GR" sz="2800" smtClean="0">
                <a:effectLst/>
              </a:rPr>
              <a:t>-σηματοδότηση των σημασιολογικών σχέσεων μέσω της ορθογραφίας</a:t>
            </a:r>
          </a:p>
          <a:p>
            <a:pPr>
              <a:lnSpc>
                <a:spcPct val="80000"/>
              </a:lnSpc>
              <a:buFont typeface="Arial" charset="0"/>
              <a:buNone/>
            </a:pPr>
            <a:r>
              <a:rPr lang="el-GR" sz="2800" smtClean="0">
                <a:effectLst/>
              </a:rPr>
              <a:t>-οργάνωση της φωνολογίας</a:t>
            </a:r>
          </a:p>
          <a:p>
            <a:pPr>
              <a:lnSpc>
                <a:spcPct val="80000"/>
              </a:lnSpc>
              <a:buFont typeface="Arial" charset="0"/>
              <a:buNone/>
            </a:pPr>
            <a:r>
              <a:rPr lang="el-GR" sz="2800" u="sng" smtClean="0">
                <a:effectLst/>
              </a:rPr>
              <a:t>Δηλαδή, παρέμβαση στον τρόπο αναπαράστασης, νοηματοδότησης &amp; δόμησης του εαυτού.</a:t>
            </a:r>
            <a:r>
              <a:rPr lang="el-GR" sz="2800" smtClean="0">
                <a:effectLst/>
              </a:rPr>
              <a:t>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Ε.8 Τι κάνει η παρέμβαση;</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Το παιδί έχει ένα γλωσσικό εργαλείο τα οποίο χρησιμοποιεί </a:t>
            </a:r>
            <a:r>
              <a:rPr lang="el-GR" dirty="0" err="1" smtClean="0"/>
              <a:t>διεκπεραιωτικά</a:t>
            </a:r>
            <a:r>
              <a:rPr lang="el-GR" dirty="0" smtClean="0"/>
              <a:t> και κυριολεκτικά. Κατά την </a:t>
            </a:r>
            <a:r>
              <a:rPr lang="el-GR" smtClean="0"/>
              <a:t>διεκπεραιωτική</a:t>
            </a:r>
            <a:r>
              <a:rPr lang="el-GR" dirty="0" smtClean="0"/>
              <a:t> και κυριολεκτική λειτουργία, ο χρόνος και ο χώρος συμπιέζονται. Με άλλα λόγια: το παιδί δεν χρησιμοποιεί το γλωσσικό εργαλείο για να εισέλθει στον συμβολικό κόσμο , για να επικοινωνήσει μέσω των αποχρώσεων και των συμβόλων.</a:t>
            </a:r>
          </a:p>
          <a:p>
            <a:r>
              <a:rPr lang="el-GR" dirty="0" smtClean="0"/>
              <a:t>Όταν το παιδί γίνει φορέας της δράσης, μπορεί να οργανώσει πρόταση διότι, τότε, λειτουργεί ως υποκείμενο.  </a:t>
            </a:r>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Rot="1" noChangeArrowheads="1"/>
          </p:cNvSpPr>
          <p:nvPr>
            <p:ph type="title"/>
          </p:nvPr>
        </p:nvSpPr>
        <p:spPr/>
        <p:txBody>
          <a:bodyPr/>
          <a:lstStyle/>
          <a:p>
            <a:pPr eaLnBrk="1" hangingPunct="1">
              <a:defRPr/>
            </a:pPr>
            <a:r>
              <a:rPr lang="el-GR" dirty="0" smtClean="0"/>
              <a:t>Ε.9</a:t>
            </a:r>
          </a:p>
        </p:txBody>
      </p:sp>
      <p:sp>
        <p:nvSpPr>
          <p:cNvPr id="262147" name="Rectangle 3"/>
          <p:cNvSpPr>
            <a:spLocks noGrp="1" noRot="1" noChangeArrowheads="1"/>
          </p:cNvSpPr>
          <p:nvPr>
            <p:ph type="body" idx="1"/>
          </p:nvPr>
        </p:nvSpPr>
        <p:spPr/>
        <p:txBody>
          <a:bodyPr/>
          <a:lstStyle/>
          <a:p>
            <a:pPr eaLnBrk="1" hangingPunct="1">
              <a:buFont typeface="Arial" charset="0"/>
              <a:buNone/>
              <a:defRPr/>
            </a:pPr>
            <a:r>
              <a:rPr lang="el-GR" smtClean="0"/>
              <a:t>Καθολικά δομικά χαρακτηριστικά της γλώσας:</a:t>
            </a:r>
          </a:p>
          <a:p>
            <a:pPr eaLnBrk="1" hangingPunct="1">
              <a:buFont typeface="Arial" charset="0"/>
              <a:buNone/>
              <a:defRPr/>
            </a:pPr>
            <a:r>
              <a:rPr lang="el-GR" smtClean="0"/>
              <a:t>α/ ‘η απόσταση αναφοράς’ (αναφορικότητα- καταφορικότητα): η δυνατότητα των γλωσσικών εκφράσεων να αναφέρονται σε πράγματα που δεν είναι παρόντα εδώ και τώρα για τον ομιλητή  &amp; τον ακροατή. Αυτό καθιστά την γλώσσα κάτι πολύ περισσότερο από ένα ‘δείξιμο’.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Rot="1" noChangeArrowheads="1"/>
          </p:cNvSpPr>
          <p:nvPr>
            <p:ph type="title"/>
          </p:nvPr>
        </p:nvSpPr>
        <p:spPr/>
        <p:txBody>
          <a:bodyPr/>
          <a:lstStyle/>
          <a:p>
            <a:pPr eaLnBrk="1" hangingPunct="1">
              <a:defRPr/>
            </a:pPr>
            <a:r>
              <a:rPr lang="el-GR" dirty="0" smtClean="0"/>
              <a:t>Ε.10</a:t>
            </a:r>
          </a:p>
        </p:txBody>
      </p:sp>
      <p:sp>
        <p:nvSpPr>
          <p:cNvPr id="263171" name="Rectangle 3"/>
          <p:cNvSpPr>
            <a:spLocks noGrp="1" noRot="1" noChangeArrowheads="1"/>
          </p:cNvSpPr>
          <p:nvPr>
            <p:ph type="body" idx="1"/>
          </p:nvPr>
        </p:nvSpPr>
        <p:spPr/>
        <p:txBody>
          <a:bodyPr/>
          <a:lstStyle/>
          <a:p>
            <a:pPr eaLnBrk="1" hangingPunct="1">
              <a:buFont typeface="Arial" charset="0"/>
              <a:buNone/>
              <a:defRPr/>
            </a:pPr>
            <a:r>
              <a:rPr lang="el-GR" smtClean="0"/>
              <a:t>β/ η ‘αυθαιρεσία της αναφοράς’: έχει ως αποτέλεσμα την  απελευθέρωσή μας από τους πιο δεσμευτικούς περιορισμούς της καθαρής μίμησης: τα σημεία δεν χρειάζεται να μοιάζουν με τα αναφερόμενά τους όπως στην αναπαραστατική ζωγραφική.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Rot="1" noChangeArrowheads="1"/>
          </p:cNvSpPr>
          <p:nvPr>
            <p:ph type="title"/>
          </p:nvPr>
        </p:nvSpPr>
        <p:spPr/>
        <p:txBody>
          <a:bodyPr/>
          <a:lstStyle/>
          <a:p>
            <a:pPr eaLnBrk="1" hangingPunct="1">
              <a:defRPr/>
            </a:pPr>
            <a:r>
              <a:rPr lang="el-GR" dirty="0" smtClean="0"/>
              <a:t>Ε.11</a:t>
            </a:r>
          </a:p>
        </p:txBody>
      </p:sp>
      <p:sp>
        <p:nvSpPr>
          <p:cNvPr id="264195" name="Rectangle 3"/>
          <p:cNvSpPr>
            <a:spLocks noGrp="1" noRot="1" noChangeArrowheads="1"/>
          </p:cNvSpPr>
          <p:nvPr>
            <p:ph type="body" idx="1"/>
          </p:nvPr>
        </p:nvSpPr>
        <p:spPr/>
        <p:txBody>
          <a:bodyPr/>
          <a:lstStyle/>
          <a:p>
            <a:pPr eaLnBrk="1" hangingPunct="1">
              <a:lnSpc>
                <a:spcPct val="90000"/>
              </a:lnSpc>
              <a:buFont typeface="Arial" charset="0"/>
              <a:buNone/>
              <a:defRPr/>
            </a:pPr>
            <a:r>
              <a:rPr lang="el-GR" sz="2800" smtClean="0"/>
              <a:t>γ/ η ‘γραμματική της πτώσης’: η σύνταξη που διακρίνει τον δράστη, την δράση, τον αποδέκτη της δράσης, το όργανο, το πλαίσιο, την κατεύθυνση &amp; την πρόοδο της δράσης.</a:t>
            </a:r>
          </a:p>
          <a:p>
            <a:pPr eaLnBrk="1" hangingPunct="1">
              <a:lnSpc>
                <a:spcPct val="90000"/>
              </a:lnSpc>
              <a:buFont typeface="Arial" charset="0"/>
              <a:buNone/>
              <a:defRPr/>
            </a:pPr>
            <a:r>
              <a:rPr lang="el-GR" sz="2800" smtClean="0"/>
              <a:t>Και τα 3 χαρακτηριστικά μαζύ, μας επιτρέπουν να μιλάμε για πράγματα που δεν είναι παρόντα, χωρίς να αναπαριστούμε το μέγεθος ή την μορφή τους &amp; να αποτυπώνουμε την πορεία της συνεχούς ανθρώπινης δράσης.</a:t>
            </a:r>
          </a:p>
          <a:p>
            <a:pPr eaLnBrk="1" hangingPunct="1">
              <a:lnSpc>
                <a:spcPct val="90000"/>
              </a:lnSpc>
              <a:buFont typeface="Arial" charset="0"/>
              <a:buNone/>
              <a:defRPr/>
            </a:pPr>
            <a:r>
              <a:rPr lang="el-GR" sz="2800" smtClean="0"/>
              <a:t>Μπορεί να το κάνει αυτό το παιδί με</a:t>
            </a:r>
            <a:r>
              <a:rPr lang="en-US" sz="2800" smtClean="0"/>
              <a:t> SLI</a:t>
            </a:r>
            <a:r>
              <a:rPr lang="el-GR" sz="280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rrowheads="1"/>
          </p:cNvSpPr>
          <p:nvPr>
            <p:ph type="title"/>
          </p:nvPr>
        </p:nvSpPr>
        <p:spPr/>
        <p:txBody>
          <a:bodyPr>
            <a:normAutofit fontScale="90000"/>
          </a:bodyPr>
          <a:lstStyle/>
          <a:p>
            <a:pPr eaLnBrk="1" hangingPunct="1">
              <a:defRPr/>
            </a:pPr>
            <a:r>
              <a:rPr lang="el-GR" sz="4000" dirty="0" smtClean="0"/>
              <a:t>0.3 </a:t>
            </a:r>
            <a:r>
              <a:rPr lang="en-US" sz="4000" dirty="0" smtClean="0"/>
              <a:t>Wilfred </a:t>
            </a:r>
            <a:r>
              <a:rPr lang="en-US" sz="4000" dirty="0" err="1" smtClean="0"/>
              <a:t>Bion</a:t>
            </a:r>
            <a:r>
              <a:rPr lang="en-US" sz="4000" dirty="0" smtClean="0"/>
              <a:t> 1975</a:t>
            </a:r>
            <a:br>
              <a:rPr lang="en-US" sz="4000" dirty="0" smtClean="0"/>
            </a:br>
            <a:r>
              <a:rPr lang="en-US" sz="4000" dirty="0" smtClean="0"/>
              <a:t>Taming Wild Thoughts </a:t>
            </a:r>
            <a:endParaRPr lang="el-GR" sz="4000" dirty="0" smtClean="0"/>
          </a:p>
        </p:txBody>
      </p:sp>
      <p:sp>
        <p:nvSpPr>
          <p:cNvPr id="65539" name="Rectangle 3"/>
          <p:cNvSpPr>
            <a:spLocks noGrp="1" noRot="1" noChangeArrowheads="1"/>
          </p:cNvSpPr>
          <p:nvPr>
            <p:ph type="body" idx="1"/>
          </p:nvPr>
        </p:nvSpPr>
        <p:spPr/>
        <p:txBody>
          <a:bodyPr/>
          <a:lstStyle/>
          <a:p>
            <a:pPr eaLnBrk="1" hangingPunct="1">
              <a:buFont typeface="Arial" charset="0"/>
              <a:buNone/>
              <a:defRPr/>
            </a:pPr>
            <a:r>
              <a:rPr lang="en-US" smtClean="0"/>
              <a:t>There is a scarcity of time; a scarcity of knowledge; scarcity of availability. Therefore, choice becomes of fundamental importance – choice of time, theories and fact observed.</a:t>
            </a:r>
            <a:endParaRPr lang="el-GR"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normAutofit fontScale="90000"/>
          </a:bodyPr>
          <a:lstStyle/>
          <a:p>
            <a:pPr eaLnBrk="1" hangingPunct="1"/>
            <a:r>
              <a:rPr lang="el-GR" dirty="0" smtClean="0"/>
              <a:t>0.4</a:t>
            </a:r>
            <a:r>
              <a:rPr lang="en-US" dirty="0" smtClean="0"/>
              <a:t> Eric </a:t>
            </a:r>
            <a:r>
              <a:rPr lang="en-US" dirty="0" err="1" smtClean="0"/>
              <a:t>Kandel</a:t>
            </a:r>
            <a:r>
              <a:rPr lang="en-US" dirty="0" smtClean="0"/>
              <a:t>. Memory: an overview… </a:t>
            </a:r>
            <a:endParaRPr lang="el-GR" dirty="0" smtClean="0"/>
          </a:p>
        </p:txBody>
      </p:sp>
      <p:sp>
        <p:nvSpPr>
          <p:cNvPr id="7171" name="Rectangle 3"/>
          <p:cNvSpPr>
            <a:spLocks noGrp="1" noRot="1" noChangeArrowheads="1"/>
          </p:cNvSpPr>
          <p:nvPr>
            <p:ph type="body" idx="1"/>
          </p:nvPr>
        </p:nvSpPr>
        <p:spPr/>
        <p:txBody>
          <a:bodyPr/>
          <a:lstStyle/>
          <a:p>
            <a:pPr eaLnBrk="1" hangingPunct="1">
              <a:buFont typeface="Arial" charset="0"/>
              <a:buNone/>
              <a:defRPr/>
            </a:pPr>
            <a:r>
              <a:rPr lang="en-US" dirty="0" smtClean="0"/>
              <a:t>Experience is often required in order to activate specific genes to be transcribed &amp; produce the proteins that allow structural changes to take place at the neural level</a:t>
            </a:r>
          </a:p>
          <a:p>
            <a:pPr eaLnBrk="1" hangingPunct="1">
              <a:buFont typeface="Arial" charset="0"/>
              <a:buNone/>
              <a:defRPr/>
            </a:pPr>
            <a:r>
              <a:rPr lang="en-US" dirty="0" smtClean="0"/>
              <a:t>The brain is experientially shaped</a:t>
            </a:r>
            <a:r>
              <a:rPr lang="el-GR" dirty="0" smtClean="0"/>
              <a:t>: </a:t>
            </a:r>
            <a:r>
              <a:rPr lang="en-US" dirty="0" smtClean="0"/>
              <a:t>nature TOGETHER WITH nurture</a:t>
            </a:r>
          </a:p>
          <a:p>
            <a:pPr eaLnBrk="1" hangingPunct="1">
              <a:buFont typeface="Arial" charset="0"/>
              <a:buNone/>
              <a:defRPr/>
            </a:pPr>
            <a:r>
              <a:rPr lang="en-US" dirty="0" smtClean="0"/>
              <a:t>p. 19, DSM V:… the range of genetic/ environ-mental interactions over the course of human development affecting cognitive, emotional and behavioral function is virtually limitless.</a:t>
            </a:r>
            <a:endParaRPr lang="el-G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0</a:t>
            </a:r>
            <a:r>
              <a:rPr lang="en-US" dirty="0" smtClean="0"/>
              <a:t>.5</a:t>
            </a:r>
            <a:endParaRPr lang="el-GR" dirty="0"/>
          </a:p>
        </p:txBody>
      </p:sp>
      <p:sp>
        <p:nvSpPr>
          <p:cNvPr id="3" name="2 - Θέση περιεχομένου"/>
          <p:cNvSpPr>
            <a:spLocks noGrp="1"/>
          </p:cNvSpPr>
          <p:nvPr>
            <p:ph idx="1"/>
          </p:nvPr>
        </p:nvSpPr>
        <p:spPr/>
        <p:txBody>
          <a:bodyPr/>
          <a:lstStyle/>
          <a:p>
            <a:r>
              <a:rPr lang="el-GR" dirty="0" smtClean="0"/>
              <a:t>Εύκολα εντοπίζουμε το ‘άσπρο’ και το ‘μαύρο’ – δηλ το αν υπάρχει ή όχι, έλλειμμα.</a:t>
            </a:r>
          </a:p>
          <a:p>
            <a:r>
              <a:rPr lang="el-GR" dirty="0" smtClean="0"/>
              <a:t>Η ενδιάμεση περιοχή με όλες τις αποχρώσεις του γκρίζου είναι αυτή που θέτει τα δύσκολα ερωτήματα</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0.6</a:t>
            </a:r>
            <a:endParaRPr lang="el-GR" dirty="0"/>
          </a:p>
        </p:txBody>
      </p:sp>
      <p:sp>
        <p:nvSpPr>
          <p:cNvPr id="3" name="2 - Θέση περιεχομένου"/>
          <p:cNvSpPr>
            <a:spLocks noGrp="1"/>
          </p:cNvSpPr>
          <p:nvPr>
            <p:ph idx="1"/>
          </p:nvPr>
        </p:nvSpPr>
        <p:spPr/>
        <p:txBody>
          <a:bodyPr/>
          <a:lstStyle/>
          <a:p>
            <a:r>
              <a:rPr lang="el-GR" dirty="0" smtClean="0"/>
              <a:t>Φανταστείτε ότι δεν έχουμε πρόσβαση σε κανενός είδους υλικό και πρέπει να δούμε ένα παιδί σε 10΄</a:t>
            </a:r>
          </a:p>
          <a:p>
            <a:r>
              <a:rPr lang="el-GR" dirty="0" smtClean="0"/>
              <a:t>Τι μπορούμε να κάνουμε;</a:t>
            </a:r>
          </a:p>
          <a:p>
            <a:r>
              <a:rPr lang="el-GR" dirty="0" smtClean="0"/>
              <a:t>Λεξιλόγιο/ </a:t>
            </a:r>
            <a:r>
              <a:rPr lang="el-GR" dirty="0" err="1" smtClean="0"/>
              <a:t>μορφοσυντακτικό</a:t>
            </a:r>
            <a:r>
              <a:rPr lang="el-GR" dirty="0" smtClean="0"/>
              <a:t>/ ειρμός κ συνοχή/ νόημα/ επεξήγηση - </a:t>
            </a:r>
            <a:r>
              <a:rPr lang="el-GR" dirty="0" err="1" smtClean="0"/>
              <a:t>νοηματοδότηση</a:t>
            </a:r>
            <a:r>
              <a:rPr lang="el-GR" dirty="0" smtClean="0"/>
              <a:t>/  </a:t>
            </a:r>
            <a:r>
              <a:rPr lang="el-GR" dirty="0" err="1" smtClean="0"/>
              <a:t>χωροχρονική</a:t>
            </a:r>
            <a:r>
              <a:rPr lang="el-GR" dirty="0" smtClean="0"/>
              <a:t> συνέχεια – εισάγει το πού και πότε – την </a:t>
            </a:r>
            <a:r>
              <a:rPr lang="el-GR" dirty="0" err="1" smtClean="0"/>
              <a:t>αναφορικότητα</a:t>
            </a:r>
            <a:r>
              <a:rPr lang="el-GR" dirty="0" smtClean="0"/>
              <a:t> κ </a:t>
            </a:r>
            <a:r>
              <a:rPr lang="el-GR" dirty="0" err="1" smtClean="0"/>
              <a:t>καταφορικότητα</a:t>
            </a:r>
            <a:r>
              <a:rPr lang="el-GR" dirty="0" smtClean="0"/>
              <a:t>/ οπτική γωνία – καταλαβαίνει ότι ο άλλος δεν ‘ξέρει’;</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0.</a:t>
            </a:r>
            <a:r>
              <a:rPr lang="el-GR" dirty="0" smtClean="0"/>
              <a:t>7</a:t>
            </a:r>
            <a:endParaRPr lang="el-GR" dirty="0"/>
          </a:p>
        </p:txBody>
      </p:sp>
      <p:sp>
        <p:nvSpPr>
          <p:cNvPr id="3" name="2 - Θέση περιεχομένου"/>
          <p:cNvSpPr>
            <a:spLocks noGrp="1"/>
          </p:cNvSpPr>
          <p:nvPr>
            <p:ph idx="1"/>
          </p:nvPr>
        </p:nvSpPr>
        <p:spPr/>
        <p:txBody>
          <a:bodyPr>
            <a:normAutofit fontScale="92500" lnSpcReduction="20000"/>
          </a:bodyPr>
          <a:lstStyle/>
          <a:p>
            <a:pPr>
              <a:buNone/>
            </a:pPr>
            <a:r>
              <a:rPr lang="el-GR" dirty="0" smtClean="0"/>
              <a:t>Όχι ότι δεν τις χρειαζόμαστε αλλά, κατά την γνώμη μου, είμαστε σε μεγάλο βαθμό εξαρτημένοι από τις σταθμισμένες δοκιμασίες. Λχ, ένα παιδί μπορεί να απαντήσει σωστά σε όλες τις ερωτήσεις μιας </a:t>
            </a:r>
            <a:r>
              <a:rPr lang="el-GR" dirty="0" err="1" smtClean="0"/>
              <a:t>υποδοκιμασίας</a:t>
            </a:r>
            <a:r>
              <a:rPr lang="el-GR" dirty="0" smtClean="0"/>
              <a:t> αλλά να μην μπορεί να εξηγήσει γιατί έδωσε αυτές τις απαντήσεις – μόνο που δεν ζητάμε να μάς εξηγήσει διότι  δεν προβλέπεται από την σταθμισμένη δοκιμασία κι έτσι χάνουμε μια σημαντική ποιοτική, μη μετρήσιμη πληροφορία</a:t>
            </a:r>
          </a:p>
          <a:p>
            <a:pPr>
              <a:buNone/>
            </a:pPr>
            <a:r>
              <a:rPr lang="el-GR" dirty="0" smtClean="0"/>
              <a:t>Προσωπική μου αίσθηση είναι ότι πολλές φορές δεχόμαστε ακρίτως το ‘σκορ’ μιας σταθμισμένης δοκιμασίας</a:t>
            </a:r>
          </a:p>
          <a:p>
            <a:pPr>
              <a:buNone/>
            </a:pPr>
            <a:r>
              <a:rPr lang="el-GR" dirty="0" smtClean="0"/>
              <a:t>Έτσι, χάνουμε το ποιοτικό κριτήριο… αλλά χρειάζεται το ποσοτικό έτσι ώστε να μετακινηθούμε και προς το ποιοτικό   </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659</TotalTime>
  <Words>2597</Words>
  <Application>Microsoft Office PowerPoint</Application>
  <PresentationFormat>Προβολή στην οθόνη (4:3)</PresentationFormat>
  <Paragraphs>177</Paragraphs>
  <Slides>46</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46</vt:i4>
      </vt:variant>
    </vt:vector>
  </HeadingPairs>
  <TitlesOfParts>
    <vt:vector size="55" baseType="lpstr">
      <vt:lpstr>Arial</vt:lpstr>
      <vt:lpstr>Book Antiqua</vt:lpstr>
      <vt:lpstr>Lucida Sans</vt:lpstr>
      <vt:lpstr>Tahoma</vt:lpstr>
      <vt:lpstr>Times New Roman</vt:lpstr>
      <vt:lpstr>Wingdings</vt:lpstr>
      <vt:lpstr>Wingdings 2</vt:lpstr>
      <vt:lpstr>Wingdings 3</vt:lpstr>
      <vt:lpstr>Αποκορύφωμα</vt:lpstr>
      <vt:lpstr>Η αφήγηση ως άξονας οργάνωσης του εαυτού</vt:lpstr>
      <vt:lpstr>0.0 Σχόλια</vt:lpstr>
      <vt:lpstr>0.1Ισοκράτης, Περί Αντιδόσεως 251-255</vt:lpstr>
      <vt:lpstr>0.2 Πρωταρχική Προφορικότητα</vt:lpstr>
      <vt:lpstr>0.3 Wilfred Bion 1975 Taming Wild Thoughts </vt:lpstr>
      <vt:lpstr>0.4 Eric Kandel. Memory: an overview… </vt:lpstr>
      <vt:lpstr>0.5</vt:lpstr>
      <vt:lpstr>0.6</vt:lpstr>
      <vt:lpstr>0.7</vt:lpstr>
      <vt:lpstr>0.8</vt:lpstr>
      <vt:lpstr>0.9</vt:lpstr>
      <vt:lpstr>Α. Ορολογία</vt:lpstr>
      <vt:lpstr>Α.1</vt:lpstr>
      <vt:lpstr>Α.2</vt:lpstr>
      <vt:lpstr>Α.3 Ορολογία (από άρθρα)</vt:lpstr>
      <vt:lpstr>A.4 Η διαδρομή της ορολογίας Ι Leonard, 1988</vt:lpstr>
      <vt:lpstr>A.5</vt:lpstr>
      <vt:lpstr>Α.6</vt:lpstr>
      <vt:lpstr>A.7</vt:lpstr>
      <vt:lpstr>B. Ένας ‘άλλος ορισμός’ της ΕΓΔ…</vt:lpstr>
      <vt:lpstr>Β.1</vt:lpstr>
      <vt:lpstr>Β.2</vt:lpstr>
      <vt:lpstr>Β.3 </vt:lpstr>
      <vt:lpstr>Β.4</vt:lpstr>
      <vt:lpstr>Β.5</vt:lpstr>
      <vt:lpstr>Β.6</vt:lpstr>
      <vt:lpstr>Γ. Ένας ‘άλλος ορισμός’ της λογοθεραπείας…</vt:lpstr>
      <vt:lpstr>Γ.1</vt:lpstr>
      <vt:lpstr>Γ.2</vt:lpstr>
      <vt:lpstr>Γ.3</vt:lpstr>
      <vt:lpstr>Γ.4</vt:lpstr>
      <vt:lpstr>Γ.5</vt:lpstr>
      <vt:lpstr>Γ.6</vt:lpstr>
      <vt:lpstr>Γ.7</vt:lpstr>
      <vt:lpstr>Ε. Παρέμβαση</vt:lpstr>
      <vt:lpstr>Ε.1</vt:lpstr>
      <vt:lpstr>Ε.2 Παρέμβαση</vt:lpstr>
      <vt:lpstr>Ε.3 Παρέμβαση</vt:lpstr>
      <vt:lpstr>Ε.4 Παρέμβαση</vt:lpstr>
      <vt:lpstr>Ε.5 Παρέμβαση</vt:lpstr>
      <vt:lpstr>Ε.6 Σύνοψη της Παρέμβασης.</vt:lpstr>
      <vt:lpstr>Ε.7 Σύνοψη της Παρέμβασης.</vt:lpstr>
      <vt:lpstr>Ε.8 Τι κάνει η παρέμβαση;</vt:lpstr>
      <vt:lpstr>Ε.9</vt:lpstr>
      <vt:lpstr>Ε.10</vt:lpstr>
      <vt:lpstr>Ε.11</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gio</cp:lastModifiedBy>
  <cp:revision>62</cp:revision>
  <dcterms:created xsi:type="dcterms:W3CDTF">2015-05-12T14:11:56Z</dcterms:created>
  <dcterms:modified xsi:type="dcterms:W3CDTF">2016-03-21T15:16:38Z</dcterms:modified>
</cp:coreProperties>
</file>